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notesMasterIdLst>
    <p:notesMasterId r:id="rId36"/>
  </p:notesMasterIdLst>
  <p:handoutMasterIdLst>
    <p:handoutMasterId r:id="rId37"/>
  </p:handoutMasterIdLst>
  <p:sldIdLst>
    <p:sldId id="288" r:id="rId3"/>
    <p:sldId id="289" r:id="rId4"/>
    <p:sldId id="318" r:id="rId5"/>
    <p:sldId id="290" r:id="rId6"/>
    <p:sldId id="291" r:id="rId7"/>
    <p:sldId id="292" r:id="rId8"/>
    <p:sldId id="293" r:id="rId9"/>
    <p:sldId id="294" r:id="rId10"/>
    <p:sldId id="285" r:id="rId11"/>
    <p:sldId id="295" r:id="rId12"/>
    <p:sldId id="296" r:id="rId13"/>
    <p:sldId id="347" r:id="rId14"/>
    <p:sldId id="286" r:id="rId15"/>
    <p:sldId id="344" r:id="rId16"/>
    <p:sldId id="341" r:id="rId17"/>
    <p:sldId id="263" r:id="rId18"/>
    <p:sldId id="268" r:id="rId19"/>
    <p:sldId id="257" r:id="rId20"/>
    <p:sldId id="258" r:id="rId21"/>
    <p:sldId id="260" r:id="rId22"/>
    <p:sldId id="267" r:id="rId23"/>
    <p:sldId id="306" r:id="rId24"/>
    <p:sldId id="317" r:id="rId25"/>
    <p:sldId id="307" r:id="rId26"/>
    <p:sldId id="308" r:id="rId27"/>
    <p:sldId id="309" r:id="rId28"/>
    <p:sldId id="310" r:id="rId29"/>
    <p:sldId id="312" r:id="rId30"/>
    <p:sldId id="321" r:id="rId31"/>
    <p:sldId id="322" r:id="rId32"/>
    <p:sldId id="323" r:id="rId33"/>
    <p:sldId id="324" r:id="rId34"/>
    <p:sldId id="279" r:id="rId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69" autoAdjust="0"/>
    <p:restoredTop sz="94660"/>
  </p:normalViewPr>
  <p:slideViewPr>
    <p:cSldViewPr>
      <p:cViewPr varScale="1">
        <p:scale>
          <a:sx n="65" d="100"/>
          <a:sy n="65" d="100"/>
        </p:scale>
        <p:origin x="187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85D4081-0E47-447C-A005-13AE478D1FEE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05B7742-70D0-438E-A82B-BED5D790BC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11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EC6E48D-1D48-46D8-8EBD-9A5E8C2AD318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EC049A7-6DCB-42EA-9AD3-DFFE80A757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C34D4-B51F-46B2-A782-84C238E0686C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585FC133-DB00-47D8-B6EE-D0D977A06BA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C34D4-B51F-46B2-A782-84C238E0686C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C133-DB00-47D8-B6EE-D0D977A06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C34D4-B51F-46B2-A782-84C238E0686C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C133-DB00-47D8-B6EE-D0D977A06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1" lang="en-US" sz="2400" dirty="0" smtClean="0">
                <a:solidFill>
                  <a:srgbClr val="0033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kumimoji="1" lang="en-US" sz="2400" dirty="0" smtClean="0">
                <a:solidFill>
                  <a:srgbClr val="003366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fa-IR" smtClean="0">
                <a:solidFill>
                  <a:srgbClr val="003366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fa-IR" smtClean="0">
                <a:solidFill>
                  <a:srgbClr val="003366"/>
                </a:solidFill>
              </a:endParaRPr>
            </a:p>
          </p:txBody>
        </p:sp>
      </p:grp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3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fld id="{D56440BB-1802-42BD-8E64-C9ACC48988A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22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66DC77-6021-47CD-87D0-73B59E85AF7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33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C149E-7A8B-4B26-A716-A2FE1D271A2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55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CC819-2448-460C-819E-32DC896752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79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A5D6F4-F928-44C9-9BFE-B527331DFE8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70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D38DE1-2453-43DB-8F2B-3577FCE6362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478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57498-AEB5-4378-A5D9-93CB9541C93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16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ABC087-18BA-48C9-A3D3-79C27A464AD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8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C34D4-B51F-46B2-A782-84C238E0686C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FC133-DB00-47D8-B6EE-D0D977A06B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DC9B96-0BE7-4EC9-AD4E-31809F4F094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52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B9912-F424-4B4C-BE56-FD89980308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0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41E95C-81D7-496B-909E-B2073E7207B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91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C34D4-B51F-46B2-A782-84C238E0686C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FC133-DB00-47D8-B6EE-D0D977A06B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C34D4-B51F-46B2-A782-84C238E0686C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C133-DB00-47D8-B6EE-D0D977A06B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C34D4-B51F-46B2-A782-84C238E0686C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C133-DB00-47D8-B6EE-D0D977A06B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C34D4-B51F-46B2-A782-84C238E0686C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C133-DB00-47D8-B6EE-D0D977A06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C34D4-B51F-46B2-A782-84C238E0686C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FC133-DB00-47D8-B6EE-D0D977A06B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81C34D4-B51F-46B2-A782-84C238E0686C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85FC133-DB00-47D8-B6EE-D0D977A06B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C34D4-B51F-46B2-A782-84C238E0686C}" type="datetimeFigureOut">
              <a:rPr lang="en-US" smtClean="0"/>
              <a:pPr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FC133-DB00-47D8-B6EE-D0D977A06B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585FC133-DB00-47D8-B6EE-D0D977A06B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81C34D4-B51F-46B2-A782-84C238E0686C}" type="datetimeFigureOut">
              <a:rPr lang="en-US" smtClean="0"/>
              <a:pPr/>
              <a:t>11/6/2020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  <p:bldP spid="13" grpId="14" animBg="1"/>
      <p:bldP spid="13" grpId="15" animBg="1"/>
      <p:bldP spid="13" grpId="16" animBg="1"/>
      <p:bldP spid="13" grpId="17" animBg="1"/>
      <p:bldP spid="13" grpId="18" animBg="1"/>
      <p:bldP spid="13" grpId="19" animBg="1"/>
      <p:bldP spid="13" grpId="20" animBg="1"/>
      <p:bldP spid="13" grpId="21" animBg="1"/>
      <p:bldP spid="13" grpId="22" animBg="1"/>
      <p:bldP spid="13" grpId="23" animBg="1"/>
      <p:bldP spid="13" grpId="24" animBg="1"/>
      <p:bldP spid="13" grpId="25" animBg="1"/>
      <p:bldP spid="13" grpId="26" animBg="1"/>
      <p:bldP spid="13" grpId="27" animBg="1"/>
      <p:bldP spid="13" grpId="28" animBg="1"/>
      <p:bldP spid="13" grpId="29" animBg="1"/>
      <p:bldP spid="13" grpId="30" animBg="1"/>
      <p:bldP spid="13" grpId="31" animBg="1"/>
      <p:bldP spid="13" grpId="32" animBg="1"/>
      <p:bldP spid="13" grpId="33" animBg="1"/>
      <p:bldP spid="13" grpId="34" animBg="1"/>
      <p:bldP spid="13" grpId="35" animBg="1"/>
      <p:bldP spid="13" grpId="36" animBg="1"/>
      <p:bldP spid="13" grpId="37" animBg="1"/>
      <p:bldP spid="13" grpId="38" animBg="1"/>
      <p:bldP spid="13" grpId="39" animBg="1"/>
      <p:bldP spid="13" grpId="40" animBg="1"/>
      <p:bldP spid="13" grpId="41" animBg="1"/>
      <p:bldP spid="13" grpId="42" animBg="1"/>
      <p:bldP spid="13" grpId="43" animBg="1"/>
      <p:bldP spid="13" grpId="44" animBg="1"/>
      <p:bldP spid="13" grpId="45" animBg="1"/>
      <p:bldP spid="13" grpId="46" animBg="1"/>
      <p:bldP spid="13" grpId="47" animBg="1"/>
      <p:bldP spid="13" grpId="48" animBg="1"/>
      <p:bldP spid="13" grpId="49" animBg="1"/>
      <p:bldP spid="13" grpId="50" animBg="1"/>
      <p:bldP spid="13" grpId="51" animBg="1"/>
      <p:bldP spid="13" grpId="52" animBg="1"/>
      <p:bldP spid="13" grpId="53" animBg="1"/>
      <p:bldP spid="13" grpId="54" animBg="1"/>
      <p:bldP spid="13" grpId="55" animBg="1"/>
      <p:bldP spid="13" grpId="56" animBg="1"/>
      <p:bldP spid="13" grpId="57" animBg="1"/>
      <p:bldP spid="13" grpId="58" animBg="1"/>
      <p:bldP spid="13" grpId="59" animBg="1"/>
      <p:bldP spid="13" grpId="60" animBg="1"/>
      <p:bldP spid="13" grpId="61" animBg="1"/>
      <p:bldP spid="13" grpId="62" animBg="1"/>
      <p:bldP spid="13" grpId="63" animBg="1"/>
      <p:bldP spid="13" grpId="64" animBg="1"/>
      <p:bldP spid="13" grpId="65" animBg="1"/>
      <p:bldP spid="13" grpId="66" animBg="1"/>
      <p:bldP spid="13" grpId="67" animBg="1"/>
      <p:bldP spid="13" grpId="68" animBg="1"/>
      <p:bldP spid="13" grpId="69" animBg="1"/>
      <p:bldP spid="13" grpId="70" animBg="1"/>
      <p:bldP spid="13" grpId="71" animBg="1"/>
      <p:bldP spid="13" grpId="72" animBg="1"/>
      <p:bldP spid="13" grpId="73" animBg="1"/>
      <p:bldP spid="13" grpId="74" animBg="1"/>
      <p:bldP spid="13" grpId="75" animBg="1"/>
      <p:bldP spid="13" grpId="76" animBg="1"/>
      <p:bldP spid="13" grpId="77" animBg="1"/>
      <p:bldP spid="13" grpId="78" animBg="1"/>
      <p:bldP spid="13" grpId="79" animBg="1"/>
      <p:bldP spid="13" grpId="80" animBg="1"/>
      <p:bldP spid="13" grpId="81" animBg="1"/>
      <p:bldP spid="13" grpId="82" animBg="1"/>
      <p:bldP spid="13" grpId="83" animBg="1"/>
      <p:bldP spid="13" grpId="84" animBg="1"/>
      <p:bldP spid="13" grpId="85" animBg="1"/>
      <p:bldP spid="13" grpId="86" animBg="1"/>
      <p:bldP spid="13" grpId="87" animBg="1"/>
      <p:bldP spid="13" grpId="88" animBg="1"/>
      <p:bldP spid="13" grpId="89" animBg="1"/>
      <p:bldP spid="13" grpId="90" animBg="1"/>
      <p:bldP spid="13" grpId="9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fa-IR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a-IR" smtClean="0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fa-IR" smtClean="0">
                  <a:solidFill>
                    <a:srgbClr val="003366"/>
                  </a:solidFill>
                </a:endParaRPr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fa-IR" smtClean="0">
                  <a:solidFill>
                    <a:srgbClr val="003366"/>
                  </a:solidFill>
                </a:endParaRPr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l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4F6375-67DF-4A35-A6BD-7173BE036094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0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bism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4813"/>
            <a:ext cx="6248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brdr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4384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brdr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587" y="1587"/>
            <a:ext cx="24384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brdr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07188" y="4421187"/>
            <a:ext cx="24384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brdr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422775"/>
            <a:ext cx="24384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716463" y="2924175"/>
            <a:ext cx="4013200" cy="182245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9BB96-EFCB-4BCC-981F-74FE5A8AC47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8900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93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rtl="1" eaLnBrk="1" hangingPunct="1"/>
            <a:r>
              <a:rPr lang="ar-SA" sz="6600" dirty="0" smtClean="0"/>
              <a:t>مسایل مربوط به بیماران</a:t>
            </a:r>
            <a:r>
              <a:rPr lang="fa-IR" sz="6600" dirty="0" smtClean="0"/>
              <a:t> </a:t>
            </a:r>
            <a:endParaRPr lang="en-US" sz="6600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838200"/>
            <a:ext cx="8075240" cy="4419600"/>
          </a:xfrm>
        </p:spPr>
        <p:txBody>
          <a:bodyPr>
            <a:normAutofit/>
          </a:bodyPr>
          <a:lstStyle/>
          <a:p>
            <a:pPr algn="r" rtl="1" eaLnBrk="1" hangingPunct="1"/>
            <a:r>
              <a:rPr lang="ar-SA" sz="3200" smtClean="0"/>
              <a:t>توجه به مسایل مربوط به خود بیمار </a:t>
            </a:r>
            <a:endParaRPr lang="fa-IR" sz="3200" smtClean="0"/>
          </a:p>
          <a:p>
            <a:pPr algn="r" rtl="1" eaLnBrk="1" hangingPunct="1"/>
            <a:r>
              <a:rPr lang="ar-SA" sz="3200" smtClean="0"/>
              <a:t>بهره مند شدن بیمار از تمامی امکانات و لوازم درمان در طول مدت بستری به طور مجزا </a:t>
            </a:r>
            <a:endParaRPr lang="fa-IR" sz="3200" smtClean="0"/>
          </a:p>
          <a:p>
            <a:pPr algn="r" rtl="1" eaLnBrk="1" hangingPunct="1"/>
            <a:r>
              <a:rPr lang="fa-IR" sz="3200" smtClean="0"/>
              <a:t> </a:t>
            </a:r>
            <a:r>
              <a:rPr lang="ar-SA" sz="3200" smtClean="0"/>
              <a:t>حمایت های آموزشی و فرهنگی از بیماران در مراکز درمانی وجامعه</a:t>
            </a:r>
            <a:endParaRPr lang="en-US" sz="320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508999-C1EA-4BE1-836C-D50B1049894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rtl="1" eaLnBrk="1" hangingPunct="1"/>
            <a:r>
              <a:rPr lang="ar-SA" sz="6000" dirty="0" smtClean="0"/>
              <a:t>مسایل مربوط به بیماران</a:t>
            </a:r>
            <a:endParaRPr lang="en-US" sz="6000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764704"/>
            <a:ext cx="8363272" cy="4419600"/>
          </a:xfrm>
        </p:spPr>
        <p:txBody>
          <a:bodyPr>
            <a:noAutofit/>
          </a:bodyPr>
          <a:lstStyle/>
          <a:p>
            <a:pPr algn="r" rtl="1" eaLnBrk="1" hangingPunct="1"/>
            <a:r>
              <a:rPr lang="ar-SA" b="1" dirty="0" smtClean="0"/>
              <a:t>مراجعه کنندگان پرخطر از افراد مبتلا به هپاتیت </a:t>
            </a:r>
            <a:r>
              <a:rPr lang="en-AU" b="1" dirty="0" smtClean="0"/>
              <a:t>B</a:t>
            </a:r>
            <a:r>
              <a:rPr lang="ar-SA" b="1" dirty="0" smtClean="0"/>
              <a:t> و</a:t>
            </a:r>
            <a:r>
              <a:rPr lang="en-AU" b="1" dirty="0" smtClean="0"/>
              <a:t> C</a:t>
            </a:r>
            <a:r>
              <a:rPr lang="ar-SA" b="1" dirty="0" smtClean="0"/>
              <a:t>و</a:t>
            </a:r>
            <a:r>
              <a:rPr lang="en-AU" b="1" dirty="0" smtClean="0"/>
              <a:t>HIV</a:t>
            </a:r>
            <a:r>
              <a:rPr lang="fa-IR" b="1" dirty="0" smtClean="0"/>
              <a:t>  </a:t>
            </a:r>
            <a:r>
              <a:rPr lang="ar-SA" b="1" dirty="0" smtClean="0"/>
              <a:t>تشکیل میشود که گاهی نیز فرد از عفونت مربوطه بی اطلاع می باشد.</a:t>
            </a:r>
            <a:endParaRPr lang="fa-IR" b="1" dirty="0" smtClean="0"/>
          </a:p>
          <a:p>
            <a:pPr algn="r" rtl="1" eaLnBrk="1" hangingPunct="1"/>
            <a:r>
              <a:rPr lang="ar-SA" b="1" dirty="0" smtClean="0"/>
              <a:t>طبق اصول احتیاطات استاندارد باید تمامی بیماران را بالقوه آلوده تلقی نمود و هرگونه مراقبت که نیازمند تماس مستقیم با </a:t>
            </a:r>
            <a:r>
              <a:rPr lang="fa-IR" b="1" dirty="0" smtClean="0"/>
              <a:t>ترشحات</a:t>
            </a:r>
            <a:r>
              <a:rPr lang="ar-SA" b="1" dirty="0" smtClean="0"/>
              <a:t> بیمار باشد و یا هر گونه اقدامی که با کمک اجسام</a:t>
            </a:r>
            <a:r>
              <a:rPr lang="fa-IR" b="1" dirty="0" smtClean="0"/>
              <a:t> </a:t>
            </a:r>
            <a:r>
              <a:rPr lang="ar-SA" b="1" dirty="0" smtClean="0"/>
              <a:t>قابل آلوده شدن با این ترشحات صورت پذیرد باید</a:t>
            </a:r>
            <a:r>
              <a:rPr lang="fa-IR" b="1" dirty="0" smtClean="0"/>
              <a:t> </a:t>
            </a:r>
            <a:r>
              <a:rPr lang="ar-SA" b="1" dirty="0" smtClean="0"/>
              <a:t>اصول احتیاطات همه جانبه به دقت و در حد استاندارد رعایت گردد .</a:t>
            </a:r>
            <a:endParaRPr lang="en-US" b="1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508999-C1EA-4BE1-836C-D50B1049894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9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/>
            <a:r>
              <a:rPr lang="fa-IR" smtClean="0"/>
              <a:t>مسایل مربوط به بیمار در بخش </a:t>
            </a:r>
            <a:r>
              <a:rPr lang="en-US" dirty="0" smtClean="0"/>
              <a:t>ICU</a:t>
            </a:r>
            <a:r>
              <a:rPr lang="fa-IR" smtClean="0"/>
              <a:t> :</a:t>
            </a:r>
            <a:endParaRPr lang="en-US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rtl="1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fa-IR" sz="2400" smtClean="0"/>
              <a:t>از آنجائیکه شایعترین علت عفونت در </a:t>
            </a:r>
            <a:r>
              <a:rPr lang="en-US" sz="2400" dirty="0" smtClean="0"/>
              <a:t>ICU</a:t>
            </a:r>
            <a:r>
              <a:rPr lang="fa-IR" sz="2400" smtClean="0"/>
              <a:t> پنومونی ناشی از آسپیراسیون است اقدامات زیر در پیشگیری از آن اساسی است: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sz="2400" smtClean="0"/>
              <a:t>هرچه زودتر لوله نازوگاستریک و لوله تراشه را در آورید.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sz="2400" smtClean="0"/>
              <a:t>مریض را در وضعیت نیمه نشسته و یا در وضعیت خوابیده به پهلو قرار دهید.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sz="2400" smtClean="0"/>
              <a:t>از دیستانسیون معده جلوگیری به عمل آورید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sz="2400" smtClean="0"/>
              <a:t>ناحیه زیر گلوت را مرتب ساکشن کنید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sz="2400" smtClean="0"/>
              <a:t>مایع و ترشحات بالای حلقه لوله تراشه را درناژ کنید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sz="2400" smtClean="0"/>
              <a:t>از انتقال غیر ضروری بیمار و لوله گذاری غیر واجب بپرهیزید.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sz="2400" smtClean="0"/>
              <a:t>دستگاه تنفس مصنوعی را باید هر 7 روز یکبار عوض کنید. </a:t>
            </a:r>
            <a:endParaRPr lang="en-US" sz="2400" dirty="0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Grp="1" noChangeArrowheads="1"/>
          </p:cNvSpPr>
          <p:nvPr>
            <p:ph type="title"/>
          </p:nvPr>
        </p:nvSpPr>
        <p:spPr>
          <a:xfrm>
            <a:off x="395536" y="5373216"/>
            <a:ext cx="8062664" cy="1143000"/>
          </a:xfrm>
        </p:spPr>
        <p:txBody>
          <a:bodyPr>
            <a:noAutofit/>
          </a:bodyPr>
          <a:lstStyle/>
          <a:p>
            <a:pPr algn="r" rtl="1" eaLnBrk="1" hangingPunct="1"/>
            <a:r>
              <a:rPr lang="fa-IR" sz="4800" dirty="0" smtClean="0"/>
              <a:t>مسایل مربوط به بیمار در بخش </a:t>
            </a:r>
            <a:r>
              <a:rPr lang="en-US" sz="4800" dirty="0" smtClean="0"/>
              <a:t>ICU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332656"/>
            <a:ext cx="8291264" cy="4752528"/>
          </a:xfrm>
        </p:spPr>
        <p:txBody>
          <a:bodyPr>
            <a:normAutofit fontScale="92500" lnSpcReduction="10000"/>
          </a:bodyPr>
          <a:lstStyle/>
          <a:p>
            <a:pPr algn="r" rtl="1" eaLnBrk="1" hangingPunct="1">
              <a:lnSpc>
                <a:spcPct val="150000"/>
              </a:lnSpc>
            </a:pPr>
            <a:r>
              <a:rPr lang="fa-IR" sz="2400" b="1" dirty="0" smtClean="0"/>
              <a:t>کاتترهای </a:t>
            </a:r>
            <a:r>
              <a:rPr lang="fa-IR" sz="2400" b="1" dirty="0" err="1" smtClean="0"/>
              <a:t>ساکشن</a:t>
            </a:r>
            <a:r>
              <a:rPr lang="fa-IR" sz="2400" b="1" dirty="0" smtClean="0"/>
              <a:t> بسته که دارای یک پوشش حفاظتی است نیاز به تعویض هر 24 ساعت ندارد مگر اینکه بطور مشخص آلوده شده یا از کار افتاده باشد</a:t>
            </a:r>
          </a:p>
          <a:p>
            <a:pPr algn="r" rtl="1" eaLnBrk="1" hangingPunct="1">
              <a:lnSpc>
                <a:spcPct val="150000"/>
              </a:lnSpc>
            </a:pPr>
            <a:r>
              <a:rPr lang="fa-IR" sz="2400" b="1" dirty="0" smtClean="0"/>
              <a:t>کاتترهای </a:t>
            </a:r>
            <a:r>
              <a:rPr lang="fa-IR" sz="2400" b="1" dirty="0" err="1" smtClean="0"/>
              <a:t>ساکشن</a:t>
            </a:r>
            <a:r>
              <a:rPr lang="fa-IR" sz="2400" b="1" dirty="0" smtClean="0"/>
              <a:t> یکبار مصرف باید مورد استفاده قرار گیرد. این کاتتر بعد از هر بار استفاده باید تعویض گردد.</a:t>
            </a:r>
          </a:p>
          <a:p>
            <a:pPr algn="r" rtl="1" eaLnBrk="1" hangingPunct="1">
              <a:lnSpc>
                <a:spcPct val="150000"/>
              </a:lnSpc>
            </a:pPr>
            <a:r>
              <a:rPr lang="fa-IR" sz="2400" b="1" dirty="0" smtClean="0"/>
              <a:t>آب مورد استفاده جهت شستشوی سریع بعد از هر بار </a:t>
            </a:r>
            <a:r>
              <a:rPr lang="fa-IR" sz="2400" b="1" dirty="0" err="1" smtClean="0"/>
              <a:t>ساکشن</a:t>
            </a:r>
            <a:r>
              <a:rPr lang="fa-IR" sz="2400" b="1" dirty="0" smtClean="0"/>
              <a:t> بایستی استریل بوده و هر </a:t>
            </a:r>
            <a:r>
              <a:rPr lang="fa-IR" sz="2400" b="1" dirty="0" err="1" smtClean="0"/>
              <a:t>بارتعویض</a:t>
            </a:r>
            <a:r>
              <a:rPr lang="fa-IR" sz="2400" b="1" dirty="0" smtClean="0"/>
              <a:t> گردد.</a:t>
            </a:r>
          </a:p>
          <a:p>
            <a:pPr algn="r" rtl="1" eaLnBrk="1" hangingPunct="1">
              <a:lnSpc>
                <a:spcPct val="150000"/>
              </a:lnSpc>
            </a:pPr>
            <a:r>
              <a:rPr lang="fa-IR" sz="2400" b="1" dirty="0" smtClean="0"/>
              <a:t> تمام نواحی </a:t>
            </a:r>
            <a:r>
              <a:rPr lang="en-US" sz="2400" b="1" dirty="0" smtClean="0"/>
              <a:t>ICU</a:t>
            </a:r>
            <a:r>
              <a:rPr lang="fa-IR" sz="2400" b="1" dirty="0" smtClean="0"/>
              <a:t> باید هر 2-1 هفته بطور کامل تمیز گردند. ظرف و زمین شوی مجزا باید استفاده شود. لوازم شسته شده را بایستی خشک کرده و بعد از بسته بندی نگهداری شود.</a:t>
            </a:r>
            <a:endParaRPr lang="en-US" sz="2400" b="1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508999-C1EA-4BE1-836C-D50B1049894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/>
            <a:r>
              <a:rPr lang="fa-IR" smtClean="0"/>
              <a:t>مسایل مربوط به کارکنان بخش </a:t>
            </a:r>
            <a:r>
              <a:rPr lang="en-US" dirty="0" smtClean="0"/>
              <a:t>ICU</a:t>
            </a:r>
            <a:r>
              <a:rPr lang="fa-IR" smtClean="0"/>
              <a:t> :</a:t>
            </a:r>
            <a:endParaRPr lang="en-US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rtl="1" eaLnBrk="1" hangingPunct="1">
              <a:lnSpc>
                <a:spcPct val="90000"/>
              </a:lnSpc>
            </a:pPr>
            <a:r>
              <a:rPr lang="fa-IR" sz="2400" smtClean="0"/>
              <a:t>پوشیدن دستکش: براساس نیاز و شرایط از دستکش استریل و غیر استریل</a:t>
            </a:r>
          </a:p>
          <a:p>
            <a:pPr algn="r" rtl="1" eaLnBrk="1" hangingPunct="1">
              <a:lnSpc>
                <a:spcPct val="90000"/>
              </a:lnSpc>
            </a:pPr>
            <a:r>
              <a:rPr lang="fa-IR" sz="2400" smtClean="0"/>
              <a:t>برای جابجایی ترشحات دستگاه تنفس و لوازم مورد استفاده، دستکش بپوشید</a:t>
            </a:r>
          </a:p>
          <a:p>
            <a:pPr algn="r" rtl="1" eaLnBrk="1" hangingPunct="1">
              <a:lnSpc>
                <a:spcPct val="90000"/>
              </a:lnSpc>
            </a:pPr>
            <a:r>
              <a:rPr lang="fa-IR" sz="2400" smtClean="0"/>
              <a:t>در موارد تماس بین بیماران، جابجایی ترشحات دستگاه تنفس ، قبل از تماس با بیمار بعدی، اشیا و سطوح مورد تماس، دستکش را عوض کنید و دستها را ضد عفونی کنید.</a:t>
            </a:r>
          </a:p>
          <a:p>
            <a:pPr algn="r" rtl="1" eaLnBrk="1" hangingPunct="1">
              <a:lnSpc>
                <a:spcPct val="90000"/>
              </a:lnSpc>
            </a:pPr>
            <a:r>
              <a:rPr lang="fa-IR" sz="2400" smtClean="0"/>
              <a:t>آپرون های پلاستیکی را در صورت تماس با مایعات آلوده بدن بپوشید</a:t>
            </a:r>
          </a:p>
          <a:p>
            <a:pPr algn="r" rtl="1" eaLnBrk="1" hangingPunct="1">
              <a:lnSpc>
                <a:spcPct val="90000"/>
              </a:lnSpc>
            </a:pPr>
            <a:r>
              <a:rPr lang="fa-IR" sz="2400" smtClean="0"/>
              <a:t>ماسک فیلتر دار با کارآیی بالا و یکبار مصرف در مراقبت از زخم بپوشید </a:t>
            </a:r>
            <a:endParaRPr lang="en-US" sz="2400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/>
            <a:r>
              <a:rPr lang="fa-IR" smtClean="0"/>
              <a:t>کنترل و پیشگیری از عفونت در </a:t>
            </a:r>
            <a:r>
              <a:rPr lang="en-US" smtClean="0"/>
              <a:t>ICU</a:t>
            </a:r>
            <a:r>
              <a:rPr lang="fa-IR" smtClean="0"/>
              <a:t> :</a:t>
            </a:r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rtl="1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a-IR" sz="2400" dirty="0" smtClean="0"/>
              <a:t>در ساختار </a:t>
            </a:r>
            <a:r>
              <a:rPr lang="en-US" sz="2400" dirty="0" smtClean="0"/>
              <a:t>ICU</a:t>
            </a:r>
            <a:r>
              <a:rPr lang="fa-IR" sz="2400" dirty="0" smtClean="0"/>
              <a:t> چند مسئله مهم باید مد نظر باشد:</a:t>
            </a:r>
          </a:p>
          <a:p>
            <a:pPr algn="r" rtl="1" eaLnBrk="1" hangingPunct="1">
              <a:lnSpc>
                <a:spcPct val="90000"/>
              </a:lnSpc>
            </a:pPr>
            <a:r>
              <a:rPr lang="fa-IR" sz="2400" dirty="0" smtClean="0"/>
              <a:t>طراحی بخش </a:t>
            </a:r>
            <a:r>
              <a:rPr lang="en-US" sz="2400" dirty="0" smtClean="0"/>
              <a:t>ICU</a:t>
            </a:r>
            <a:r>
              <a:rPr lang="fa-IR" sz="2400" dirty="0" smtClean="0"/>
              <a:t> </a:t>
            </a:r>
          </a:p>
          <a:p>
            <a:pPr algn="r" rtl="1" eaLnBrk="1" hangingPunct="1">
              <a:lnSpc>
                <a:spcPct val="90000"/>
              </a:lnSpc>
            </a:pPr>
            <a:r>
              <a:rPr lang="fa-IR" sz="2400" dirty="0" smtClean="0"/>
              <a:t>فضای </a:t>
            </a:r>
            <a:r>
              <a:rPr lang="en-US" sz="2400" dirty="0" smtClean="0"/>
              <a:t>ICU</a:t>
            </a:r>
            <a:r>
              <a:rPr lang="fa-IR" sz="2400" dirty="0" smtClean="0"/>
              <a:t> </a:t>
            </a:r>
          </a:p>
          <a:p>
            <a:pPr algn="r" rtl="1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a-IR" sz="2400" dirty="0" smtClean="0"/>
              <a:t>- وجود فضای کافی بین تختهای </a:t>
            </a:r>
            <a:r>
              <a:rPr lang="en-US" sz="2400" dirty="0" smtClean="0"/>
              <a:t>ICU</a:t>
            </a:r>
            <a:r>
              <a:rPr lang="fa-IR" sz="2400" dirty="0" smtClean="0"/>
              <a:t>  (فاصله 3-2/5 متر) برای رسیدگی پرسنل بیماران و پیشگیری از انتقال متقاطع عفونت در بیماران</a:t>
            </a:r>
          </a:p>
          <a:p>
            <a:pPr algn="r" rtl="1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a-IR" sz="2400" dirty="0" smtClean="0"/>
              <a:t>- نصب و تعبیه دستشویی در محل مناسب جهت سهولت شستن دستها و قرار دادن مواد ضد عفونی کننده در فضای مجزا</a:t>
            </a:r>
          </a:p>
          <a:p>
            <a:pPr algn="r" rtl="1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a-IR" sz="2400" dirty="0" smtClean="0"/>
              <a:t>- در صورت باز بودن فضای </a:t>
            </a:r>
            <a:r>
              <a:rPr lang="en-US" sz="2400" dirty="0" smtClean="0"/>
              <a:t>ICU</a:t>
            </a:r>
            <a:r>
              <a:rPr lang="fa-IR" sz="2400" dirty="0" smtClean="0"/>
              <a:t> اختصاص 1 تا 2 اتاق ایزوله با امکانات شستشوی دست</a:t>
            </a:r>
            <a:endParaRPr lang="en-US" sz="2400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0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257800"/>
            <a:ext cx="8134672" cy="1143000"/>
          </a:xfrm>
        </p:spPr>
        <p:txBody>
          <a:bodyPr/>
          <a:lstStyle/>
          <a:p>
            <a:pPr algn="r" rtl="1"/>
            <a:r>
              <a:rPr lang="fa-IR" sz="4000" dirty="0" smtClean="0"/>
              <a:t>بیمارانی که در</a:t>
            </a:r>
            <a:r>
              <a:rPr lang="en-US" sz="4000" dirty="0"/>
              <a:t> </a:t>
            </a:r>
            <a:r>
              <a:rPr lang="en-US" sz="4000" dirty="0" smtClean="0"/>
              <a:t>ICU</a:t>
            </a:r>
            <a:r>
              <a:rPr lang="fa-IR" sz="4000" dirty="0" smtClean="0"/>
              <a:t>به توجه بیشتر نیاز دارند.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b="1" dirty="0" err="1" smtClean="0"/>
              <a:t>بیمارترین</a:t>
            </a:r>
            <a:r>
              <a:rPr lang="fa-IR" sz="2400" b="1" dirty="0" smtClean="0"/>
              <a:t> بیماران( چند تشخیص طبی –  چند ارگان نارسا – عفونت و تروما</a:t>
            </a:r>
          </a:p>
          <a:p>
            <a:pPr algn="r" rtl="1"/>
            <a:r>
              <a:rPr lang="fa-IR" sz="2400" b="1" dirty="0" smtClean="0"/>
              <a:t>کم تحرکی</a:t>
            </a:r>
          </a:p>
          <a:p>
            <a:pPr algn="r" rtl="1"/>
            <a:r>
              <a:rPr lang="fa-IR" sz="2400" b="1" dirty="0"/>
              <a:t>دچار سوء </a:t>
            </a:r>
            <a:r>
              <a:rPr lang="fa-IR" sz="2400" b="1" dirty="0" smtClean="0"/>
              <a:t>تغذیه</a:t>
            </a:r>
          </a:p>
          <a:p>
            <a:pPr algn="r" rtl="1"/>
            <a:r>
              <a:rPr lang="fa-IR" sz="2400" b="1" dirty="0" smtClean="0"/>
              <a:t>سطح هوشیاری پایینتر (</a:t>
            </a:r>
            <a:r>
              <a:rPr lang="en-US" sz="2400" b="1" dirty="0" smtClean="0"/>
              <a:t>GCS</a:t>
            </a:r>
            <a:r>
              <a:rPr lang="fa-IR" sz="2400" b="1" dirty="0" smtClean="0"/>
              <a:t>)</a:t>
            </a:r>
          </a:p>
          <a:p>
            <a:pPr algn="r" rtl="1"/>
            <a:r>
              <a:rPr lang="fa-IR" sz="2400" b="1" dirty="0" smtClean="0"/>
              <a:t>دیابت و نارسایی قلبی</a:t>
            </a:r>
          </a:p>
          <a:p>
            <a:pPr algn="r" rtl="1"/>
            <a:r>
              <a:rPr lang="fa-IR" sz="2400" b="1" dirty="0" smtClean="0"/>
              <a:t>سوختگی</a:t>
            </a:r>
          </a:p>
          <a:p>
            <a:pPr algn="r" rtl="1"/>
            <a:r>
              <a:rPr lang="fa-IR" sz="2400" b="1" dirty="0" smtClean="0"/>
              <a:t>سن </a:t>
            </a:r>
          </a:p>
          <a:p>
            <a:pPr algn="r" rtl="1"/>
            <a:r>
              <a:rPr lang="fa-IR" sz="2400" b="1" dirty="0" smtClean="0"/>
              <a:t>نقص سیستم ایمنی</a:t>
            </a:r>
          </a:p>
          <a:p>
            <a:pPr algn="r" rtl="1"/>
            <a:endParaRPr lang="en-US" sz="24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257800"/>
            <a:ext cx="8134672" cy="1143000"/>
          </a:xfrm>
        </p:spPr>
        <p:txBody>
          <a:bodyPr/>
          <a:lstStyle/>
          <a:p>
            <a:pPr algn="r" rtl="1"/>
            <a:r>
              <a:rPr lang="fa-IR" sz="4000" dirty="0" smtClean="0"/>
              <a:t>فاکتورهای تاثیر گذار بر افزایش عفونت در</a:t>
            </a:r>
            <a:r>
              <a:rPr lang="en-US" sz="4000" dirty="0"/>
              <a:t>ICU</a:t>
            </a:r>
            <a:r>
              <a:rPr lang="fa-IR" sz="4000" dirty="0" smtClean="0"/>
              <a:t> </a:t>
            </a:r>
            <a:endParaRPr lang="en-US" sz="4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12032" y="485056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˃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3608" y="260648"/>
            <a:ext cx="7467600" cy="5069160"/>
          </a:xfrm>
        </p:spPr>
        <p:txBody>
          <a:bodyPr>
            <a:normAutofit lnSpcReduction="10000"/>
          </a:bodyPr>
          <a:lstStyle/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dirty="0" err="1" smtClean="0">
                <a:solidFill>
                  <a:schemeClr val="tx1"/>
                </a:solidFill>
              </a:rPr>
              <a:t>شتشوی</a:t>
            </a:r>
            <a:r>
              <a:rPr lang="fa-IR" dirty="0" smtClean="0">
                <a:solidFill>
                  <a:schemeClr val="tx1"/>
                </a:solidFill>
              </a:rPr>
              <a:t> نا مناسب </a:t>
            </a:r>
            <a:r>
              <a:rPr lang="fa-IR" dirty="0">
                <a:solidFill>
                  <a:schemeClr val="tx1"/>
                </a:solidFill>
              </a:rPr>
              <a:t>دستها</a:t>
            </a:r>
          </a:p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dirty="0" smtClean="0">
                <a:solidFill>
                  <a:schemeClr val="tx1"/>
                </a:solidFill>
              </a:rPr>
              <a:t>عدم جدا </a:t>
            </a:r>
            <a:r>
              <a:rPr lang="fa-IR" dirty="0">
                <a:solidFill>
                  <a:schemeClr val="tx1"/>
                </a:solidFill>
              </a:rPr>
              <a:t>کردن بیماران از همدیگر یا اتاق ایزوله</a:t>
            </a:r>
          </a:p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dirty="0" err="1">
                <a:solidFill>
                  <a:schemeClr val="tx1"/>
                </a:solidFill>
              </a:rPr>
              <a:t>اماده</a:t>
            </a:r>
            <a:r>
              <a:rPr lang="fa-IR" dirty="0">
                <a:solidFill>
                  <a:schemeClr val="tx1"/>
                </a:solidFill>
              </a:rPr>
              <a:t> کردن </a:t>
            </a:r>
            <a:r>
              <a:rPr lang="fa-IR" dirty="0" err="1">
                <a:solidFill>
                  <a:schemeClr val="tx1"/>
                </a:solidFill>
              </a:rPr>
              <a:t>لاینهای</a:t>
            </a:r>
            <a:r>
              <a:rPr lang="fa-IR" dirty="0">
                <a:solidFill>
                  <a:schemeClr val="tx1"/>
                </a:solidFill>
              </a:rPr>
              <a:t> وریدی در واحد بیمار</a:t>
            </a:r>
          </a:p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dirty="0" smtClean="0">
                <a:solidFill>
                  <a:schemeClr val="tx1"/>
                </a:solidFill>
              </a:rPr>
              <a:t>کمبود </a:t>
            </a:r>
            <a:r>
              <a:rPr lang="fa-IR" dirty="0">
                <a:solidFill>
                  <a:schemeClr val="tx1"/>
                </a:solidFill>
              </a:rPr>
              <a:t>امکانات ایزوله</a:t>
            </a:r>
          </a:p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dirty="0" smtClean="0">
                <a:solidFill>
                  <a:schemeClr val="tx1"/>
                </a:solidFill>
              </a:rPr>
              <a:t>استفاده </a:t>
            </a:r>
            <a:r>
              <a:rPr lang="fa-IR" dirty="0">
                <a:solidFill>
                  <a:schemeClr val="tx1"/>
                </a:solidFill>
              </a:rPr>
              <a:t>بیش از حد </a:t>
            </a:r>
            <a:r>
              <a:rPr lang="fa-IR" dirty="0" err="1">
                <a:solidFill>
                  <a:schemeClr val="tx1"/>
                </a:solidFill>
              </a:rPr>
              <a:t>انتی</a:t>
            </a:r>
            <a:r>
              <a:rPr lang="fa-IR" dirty="0">
                <a:solidFill>
                  <a:schemeClr val="tx1"/>
                </a:solidFill>
              </a:rPr>
              <a:t> </a:t>
            </a:r>
            <a:r>
              <a:rPr lang="fa-IR" dirty="0" err="1">
                <a:solidFill>
                  <a:schemeClr val="tx1"/>
                </a:solidFill>
              </a:rPr>
              <a:t>بیوتیکها</a:t>
            </a:r>
            <a:endParaRPr lang="fa-IR" dirty="0">
              <a:solidFill>
                <a:schemeClr val="tx1"/>
              </a:solidFill>
            </a:endParaRPr>
          </a:p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dirty="0">
                <a:solidFill>
                  <a:schemeClr val="tx1"/>
                </a:solidFill>
              </a:rPr>
              <a:t>ضدعفونی نامناسب وسایل و تجهیزات</a:t>
            </a:r>
          </a:p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dirty="0">
                <a:solidFill>
                  <a:schemeClr val="tx1"/>
                </a:solidFill>
              </a:rPr>
              <a:t>ضدعفونی نامناسب محیط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1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49544"/>
            <a:ext cx="7632848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87624" y="2204864"/>
            <a:ext cx="3240360" cy="34563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r" rtl="1">
              <a:buFont typeface="Wingdings" pitchFamily="2" charset="2"/>
              <a:buChar char="ü"/>
            </a:pPr>
            <a:r>
              <a:rPr lang="fa-IR" sz="2400" b="1" dirty="0" smtClean="0">
                <a:solidFill>
                  <a:schemeClr val="tx1"/>
                </a:solidFill>
              </a:rPr>
              <a:t>تب </a:t>
            </a:r>
            <a:r>
              <a:rPr lang="fa-IR" sz="2400" b="1" dirty="0" err="1" smtClean="0">
                <a:solidFill>
                  <a:schemeClr val="tx1"/>
                </a:solidFill>
              </a:rPr>
              <a:t>مکتسبه</a:t>
            </a:r>
            <a:r>
              <a:rPr lang="fa-IR" sz="2400" b="1" dirty="0" smtClean="0">
                <a:solidFill>
                  <a:schemeClr val="tx1"/>
                </a:solidFill>
              </a:rPr>
              <a:t> بیمارستانی در یک سوم همه بیماران بستری رخ می دهد.</a:t>
            </a:r>
          </a:p>
          <a:p>
            <a:pPr marL="342900" indent="-342900" algn="r" rtl="1">
              <a:buFont typeface="Wingdings" pitchFamily="2" charset="2"/>
              <a:buChar char="ü"/>
            </a:pPr>
            <a:r>
              <a:rPr lang="fa-IR" sz="2400" b="1" dirty="0" smtClean="0">
                <a:solidFill>
                  <a:schemeClr val="tx1"/>
                </a:solidFill>
              </a:rPr>
              <a:t>تب ناشی از عفونت بیمارستانی در </a:t>
            </a:r>
            <a:r>
              <a:rPr lang="en-US" sz="2400" b="1" dirty="0" smtClean="0">
                <a:solidFill>
                  <a:schemeClr val="tx1"/>
                </a:solidFill>
              </a:rPr>
              <a:t>ICU</a:t>
            </a:r>
            <a:r>
              <a:rPr lang="fa-IR" sz="2400" b="1" dirty="0" smtClean="0">
                <a:solidFill>
                  <a:schemeClr val="tx1"/>
                </a:solidFill>
              </a:rPr>
              <a:t> خیلی شایع است.</a:t>
            </a:r>
          </a:p>
          <a:p>
            <a:pPr marL="342900" indent="-342900" algn="r" rtl="1">
              <a:buFont typeface="Wingdings" pitchFamily="2" charset="2"/>
              <a:buChar char="ü"/>
            </a:pPr>
            <a:endParaRPr lang="fa-IR" sz="2400" b="1" dirty="0" smtClean="0">
              <a:solidFill>
                <a:schemeClr val="tx1"/>
              </a:solidFill>
            </a:endParaRPr>
          </a:p>
          <a:p>
            <a:pPr marL="342900" indent="-342900" algn="r" rtl="1">
              <a:buFont typeface="Wingdings" pitchFamily="2" charset="2"/>
              <a:buChar char="ü"/>
            </a:pPr>
            <a:endParaRPr lang="fa-IR" sz="2400" b="1" dirty="0" smtClean="0">
              <a:solidFill>
                <a:schemeClr val="tx1"/>
              </a:solidFill>
            </a:endParaRPr>
          </a:p>
          <a:p>
            <a:pPr marL="342900" indent="-342900" algn="r">
              <a:buFont typeface="Wingdings" pitchFamily="2" charset="2"/>
              <a:buChar char="ü"/>
            </a:pP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9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28675"/>
            <a:ext cx="8064896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971600" y="1988840"/>
            <a:ext cx="3392321" cy="33123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Wingdings" pitchFamily="2" charset="2"/>
              <a:buChar char="ü"/>
            </a:pPr>
            <a:endParaRPr lang="fa-IR" sz="2000" b="1" dirty="0" smtClean="0">
              <a:solidFill>
                <a:schemeClr val="tx1"/>
              </a:solidFill>
            </a:endParaRPr>
          </a:p>
          <a:p>
            <a:pPr marL="285750" indent="-285750" algn="r" rtl="1">
              <a:buFont typeface="Wingdings" pitchFamily="2" charset="2"/>
              <a:buChar char="ü"/>
            </a:pPr>
            <a:endParaRPr lang="fa-IR" sz="2000" b="1" dirty="0">
              <a:solidFill>
                <a:schemeClr val="tx1"/>
              </a:solidFill>
            </a:endParaRPr>
          </a:p>
          <a:p>
            <a:pPr marL="285750" indent="-285750" algn="r" rtl="1">
              <a:buFont typeface="Wingdings" pitchFamily="2" charset="2"/>
              <a:buChar char="ü"/>
            </a:pPr>
            <a:r>
              <a:rPr lang="fa-IR" sz="2000" b="1" dirty="0" smtClean="0">
                <a:solidFill>
                  <a:schemeClr val="tx1"/>
                </a:solidFill>
              </a:rPr>
              <a:t>پنومونی مرتبط با  ونتیلاتور</a:t>
            </a:r>
          </a:p>
          <a:p>
            <a:pPr marL="285750" indent="-285750" algn="r" rtl="1">
              <a:buFont typeface="Wingdings" pitchFamily="2" charset="2"/>
              <a:buChar char="ü"/>
            </a:pPr>
            <a:r>
              <a:rPr lang="fa-IR" sz="2000" b="1" dirty="0" smtClean="0">
                <a:solidFill>
                  <a:schemeClr val="tx1"/>
                </a:solidFill>
              </a:rPr>
              <a:t>عفونت مرتبط با کاتتر های وریدی</a:t>
            </a:r>
          </a:p>
          <a:p>
            <a:pPr marL="285750" indent="-285750" algn="r" rtl="1">
              <a:buFont typeface="Wingdings" pitchFamily="2" charset="2"/>
              <a:buChar char="ü"/>
            </a:pPr>
            <a:r>
              <a:rPr lang="fa-IR" sz="2000" b="1" dirty="0" smtClean="0">
                <a:solidFill>
                  <a:schemeClr val="tx1"/>
                </a:solidFill>
              </a:rPr>
              <a:t>عفونت ادراری مرتبط با کاتتر ادراری</a:t>
            </a:r>
          </a:p>
          <a:p>
            <a:pPr marL="285750" indent="-285750" algn="r" rtl="1">
              <a:buFont typeface="Wingdings" pitchFamily="2" charset="2"/>
              <a:buChar char="ü"/>
            </a:pPr>
            <a:r>
              <a:rPr lang="fa-IR" sz="2000" b="1" dirty="0" smtClean="0">
                <a:solidFill>
                  <a:schemeClr val="tx1"/>
                </a:solidFill>
              </a:rPr>
              <a:t>عفونت داخل شکمی</a:t>
            </a:r>
          </a:p>
          <a:p>
            <a:pPr marL="285750" indent="-285750" algn="r" rtl="1">
              <a:buFont typeface="Wingdings" pitchFamily="2" charset="2"/>
              <a:buChar char="ü"/>
            </a:pPr>
            <a:r>
              <a:rPr lang="fa-IR" sz="2000" b="1" dirty="0" smtClean="0">
                <a:solidFill>
                  <a:schemeClr val="tx1"/>
                </a:solidFill>
              </a:rPr>
              <a:t>عفونت سینوس ها</a:t>
            </a:r>
          </a:p>
          <a:p>
            <a:pPr marL="285750" indent="-285750" algn="r" rtl="1">
              <a:buFont typeface="Wingdings" pitchFamily="2" charset="2"/>
              <a:buChar char="ü"/>
            </a:pPr>
            <a:r>
              <a:rPr lang="fa-IR" sz="2000" b="1" dirty="0" smtClean="0">
                <a:solidFill>
                  <a:schemeClr val="tx1"/>
                </a:solidFill>
              </a:rPr>
              <a:t>اسهال</a:t>
            </a:r>
          </a:p>
          <a:p>
            <a:pPr marL="285750" indent="-285750" algn="r" rtl="1">
              <a:buFont typeface="Wingdings" pitchFamily="2" charset="2"/>
              <a:buChar char="ü"/>
            </a:pPr>
            <a:endParaRPr lang="fa-IR" sz="2000" b="1" dirty="0" smtClean="0">
              <a:solidFill>
                <a:schemeClr val="tx1"/>
              </a:solidFill>
            </a:endParaRPr>
          </a:p>
          <a:p>
            <a:pPr marL="285750" indent="-285750" algn="r" rtl="1">
              <a:buFont typeface="Wingdings" pitchFamily="2" charset="2"/>
              <a:buChar char="ü"/>
            </a:pPr>
            <a:endParaRPr lang="fa-IR" sz="2000" b="1" dirty="0">
              <a:solidFill>
                <a:schemeClr val="tx1"/>
              </a:solidFill>
            </a:endParaRPr>
          </a:p>
          <a:p>
            <a:pPr algn="r" rtl="1"/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1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rtl="1" eaLnBrk="1" hangingPunct="1"/>
            <a:r>
              <a:rPr lang="fa-IR" sz="8000" dirty="0" smtClean="0"/>
              <a:t>اقدامات پیشگیری از عفونت در بخشهای ویژه</a:t>
            </a:r>
            <a:endParaRPr lang="en-US" sz="8000" dirty="0" smtClean="0"/>
          </a:p>
        </p:txBody>
      </p:sp>
      <p:sp>
        <p:nvSpPr>
          <p:cNvPr id="4099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9BB96-EFCB-4BCC-981F-74FE5A8AC47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0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04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28675"/>
            <a:ext cx="7796673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27584" y="1992126"/>
            <a:ext cx="3744416" cy="3381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b="1" dirty="0" smtClean="0">
                <a:solidFill>
                  <a:schemeClr val="tx1"/>
                </a:solidFill>
              </a:rPr>
              <a:t>عفونت محل عمل</a:t>
            </a:r>
          </a:p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b="1" dirty="0" smtClean="0">
                <a:solidFill>
                  <a:schemeClr val="tx1"/>
                </a:solidFill>
              </a:rPr>
              <a:t>عفونت لاین های وریدی</a:t>
            </a:r>
          </a:p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b="1" dirty="0" smtClean="0">
                <a:solidFill>
                  <a:schemeClr val="tx1"/>
                </a:solidFill>
              </a:rPr>
              <a:t>پنومونی</a:t>
            </a:r>
          </a:p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b="1" dirty="0" smtClean="0">
                <a:solidFill>
                  <a:schemeClr val="tx1"/>
                </a:solidFill>
              </a:rPr>
              <a:t>عفونت شکمی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44008" y="1992126"/>
            <a:ext cx="3528392" cy="3381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b="1" dirty="0" smtClean="0">
                <a:solidFill>
                  <a:schemeClr val="tx1"/>
                </a:solidFill>
              </a:rPr>
              <a:t>باکتریمی ناشی از سند ادراری</a:t>
            </a:r>
          </a:p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b="1" dirty="0" smtClean="0">
                <a:solidFill>
                  <a:schemeClr val="tx1"/>
                </a:solidFill>
              </a:rPr>
              <a:t>تب دارویی</a:t>
            </a:r>
          </a:p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b="1" dirty="0" smtClean="0">
                <a:solidFill>
                  <a:schemeClr val="tx1"/>
                </a:solidFill>
              </a:rPr>
              <a:t>تب بعد از عمل</a:t>
            </a:r>
          </a:p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v"/>
            </a:pPr>
            <a:r>
              <a:rPr lang="fa-IR" sz="2400" b="1" dirty="0" smtClean="0">
                <a:solidFill>
                  <a:schemeClr val="tx1"/>
                </a:solidFill>
              </a:rPr>
              <a:t>دلایل </a:t>
            </a:r>
            <a:r>
              <a:rPr lang="fa-IR" sz="2400" b="1" dirty="0" err="1" smtClean="0">
                <a:solidFill>
                  <a:schemeClr val="tx1"/>
                </a:solidFill>
              </a:rPr>
              <a:t>نروسرجیکال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28675"/>
            <a:ext cx="7992888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115616" y="1916832"/>
            <a:ext cx="3636404" cy="34563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000" b="1" dirty="0" err="1" smtClean="0">
                <a:solidFill>
                  <a:schemeClr val="tx1"/>
                </a:solidFill>
              </a:rPr>
              <a:t>لاینهای</a:t>
            </a:r>
            <a:r>
              <a:rPr lang="fa-IR" sz="2000" b="1" dirty="0" smtClean="0">
                <a:solidFill>
                  <a:schemeClr val="tx1"/>
                </a:solidFill>
              </a:rPr>
              <a:t> تهاجمی زیاد د ر  </a:t>
            </a:r>
            <a:r>
              <a:rPr lang="en-US" sz="2000" b="1" dirty="0" smtClean="0">
                <a:solidFill>
                  <a:schemeClr val="tx1"/>
                </a:solidFill>
              </a:rPr>
              <a:t>ICU</a:t>
            </a:r>
            <a:endParaRPr lang="fa-IR" sz="2000" b="1" dirty="0" smtClean="0">
              <a:solidFill>
                <a:schemeClr val="tx1"/>
              </a:solidFill>
            </a:endParaRPr>
          </a:p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000" b="1" dirty="0" smtClean="0">
                <a:solidFill>
                  <a:schemeClr val="tx1"/>
                </a:solidFill>
              </a:rPr>
              <a:t>اقامت طولانی در </a:t>
            </a:r>
            <a:r>
              <a:rPr lang="en-US" sz="2000" b="1" dirty="0">
                <a:solidFill>
                  <a:schemeClr val="tx1"/>
                </a:solidFill>
              </a:rPr>
              <a:t>ICU</a:t>
            </a:r>
            <a:endParaRPr lang="fa-IR" sz="2000" b="1" dirty="0">
              <a:solidFill>
                <a:schemeClr val="tx1"/>
              </a:solidFill>
            </a:endParaRPr>
          </a:p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000" b="1" dirty="0" smtClean="0">
                <a:solidFill>
                  <a:schemeClr val="tx1"/>
                </a:solidFill>
              </a:rPr>
              <a:t>وجود زیاد لاین وریدی و داروی داخل وریدی</a:t>
            </a:r>
          </a:p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000" b="1" dirty="0" smtClean="0">
                <a:solidFill>
                  <a:schemeClr val="tx1"/>
                </a:solidFill>
              </a:rPr>
              <a:t>لوله های تغذیه ای و تغذیه وریدی</a:t>
            </a:r>
          </a:p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000" b="1" dirty="0" smtClean="0">
                <a:solidFill>
                  <a:schemeClr val="tx1"/>
                </a:solidFill>
              </a:rPr>
              <a:t>استفاده زیاد از ونتیلاتور</a:t>
            </a:r>
          </a:p>
          <a:p>
            <a:pPr marL="285750" indent="-285750" algn="r" rtl="1">
              <a:lnSpc>
                <a:spcPct val="150000"/>
              </a:lnSpc>
              <a:buFont typeface="Wingdings" pitchFamily="2" charset="2"/>
              <a:buChar char="ü"/>
            </a:pP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0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6600" dirty="0"/>
              <a:t>شستن دستها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838200"/>
            <a:ext cx="7787208" cy="4419600"/>
          </a:xfrm>
        </p:spPr>
        <p:txBody>
          <a:bodyPr>
            <a:normAutofit fontScale="85000" lnSpcReduction="20000"/>
          </a:bodyPr>
          <a:lstStyle/>
          <a:p>
            <a:pPr algn="r" rtl="1"/>
            <a:r>
              <a:rPr lang="fa-IR" b="1" dirty="0"/>
              <a:t>  طبق دستورالعمل </a:t>
            </a:r>
            <a:r>
              <a:rPr lang="fa-IR" b="1" dirty="0" err="1"/>
              <a:t>هاي</a:t>
            </a:r>
            <a:r>
              <a:rPr lang="fa-IR" b="1" dirty="0"/>
              <a:t> </a:t>
            </a:r>
            <a:r>
              <a:rPr lang="fa-IR" b="1" dirty="0" err="1"/>
              <a:t>اخير</a:t>
            </a:r>
            <a:r>
              <a:rPr lang="fa-IR" b="1" dirty="0"/>
              <a:t> </a:t>
            </a:r>
            <a:r>
              <a:rPr lang="en-US" b="1" dirty="0"/>
              <a:t>CDC ، </a:t>
            </a:r>
            <a:r>
              <a:rPr lang="fa-IR" b="1" dirty="0" err="1"/>
              <a:t>شستشوي</a:t>
            </a:r>
            <a:r>
              <a:rPr lang="fa-IR" b="1" dirty="0"/>
              <a:t> </a:t>
            </a:r>
            <a:r>
              <a:rPr lang="fa-IR" b="1" dirty="0" err="1"/>
              <a:t>اصولي</a:t>
            </a:r>
            <a:r>
              <a:rPr lang="fa-IR" b="1" dirty="0"/>
              <a:t> دستها ، </a:t>
            </a:r>
            <a:r>
              <a:rPr lang="fa-IR" b="1" dirty="0" err="1"/>
              <a:t>مهمترين</a:t>
            </a:r>
            <a:r>
              <a:rPr lang="fa-IR" b="1" dirty="0"/>
              <a:t> راه </a:t>
            </a:r>
            <a:r>
              <a:rPr lang="fa-IR" b="1" dirty="0" err="1"/>
              <a:t>كنترل</a:t>
            </a:r>
            <a:r>
              <a:rPr lang="fa-IR" b="1" dirty="0"/>
              <a:t> عفونت است. </a:t>
            </a:r>
            <a:endParaRPr lang="fa-IR" b="1" dirty="0" smtClean="0"/>
          </a:p>
          <a:p>
            <a:pPr algn="r" rtl="1"/>
            <a:r>
              <a:rPr lang="fa-IR" b="1" dirty="0" err="1" smtClean="0"/>
              <a:t>يك</a:t>
            </a:r>
            <a:r>
              <a:rPr lang="fa-IR" b="1" dirty="0" smtClean="0"/>
              <a:t> </a:t>
            </a:r>
            <a:r>
              <a:rPr lang="fa-IR" b="1" dirty="0"/>
              <a:t>سوم مرگ </a:t>
            </a:r>
            <a:r>
              <a:rPr lang="fa-IR" b="1" dirty="0" err="1"/>
              <a:t>ناشي</a:t>
            </a:r>
            <a:r>
              <a:rPr lang="fa-IR" b="1" dirty="0"/>
              <a:t> از </a:t>
            </a:r>
            <a:r>
              <a:rPr lang="fa-IR" b="1" dirty="0" err="1"/>
              <a:t>عفونتهاي</a:t>
            </a:r>
            <a:r>
              <a:rPr lang="fa-IR" b="1" dirty="0"/>
              <a:t> </a:t>
            </a:r>
            <a:r>
              <a:rPr lang="fa-IR" b="1" dirty="0" err="1"/>
              <a:t>بيمارستاني</a:t>
            </a:r>
            <a:r>
              <a:rPr lang="fa-IR" b="1" dirty="0"/>
              <a:t> </a:t>
            </a:r>
            <a:r>
              <a:rPr lang="fa-IR" b="1" dirty="0" err="1"/>
              <a:t>ناشي</a:t>
            </a:r>
            <a:r>
              <a:rPr lang="fa-IR" b="1" dirty="0"/>
              <a:t> از عدم </a:t>
            </a:r>
            <a:r>
              <a:rPr lang="fa-IR" b="1" dirty="0" err="1"/>
              <a:t>بكارگيري</a:t>
            </a:r>
            <a:r>
              <a:rPr lang="fa-IR" b="1" dirty="0"/>
              <a:t> اصل شستن دستها ي </a:t>
            </a:r>
            <a:r>
              <a:rPr lang="fa-IR" b="1" dirty="0" err="1"/>
              <a:t>مراقبين</a:t>
            </a:r>
            <a:r>
              <a:rPr lang="fa-IR" b="1" dirty="0"/>
              <a:t> </a:t>
            </a:r>
            <a:r>
              <a:rPr lang="fa-IR" b="1" dirty="0" err="1"/>
              <a:t>بهداشتي</a:t>
            </a:r>
            <a:r>
              <a:rPr lang="fa-IR" b="1" dirty="0"/>
              <a:t> است. </a:t>
            </a:r>
            <a:endParaRPr lang="fa-IR" b="1" dirty="0" smtClean="0"/>
          </a:p>
          <a:p>
            <a:pPr algn="r" rtl="1"/>
            <a:r>
              <a:rPr lang="fa-IR" b="1" dirty="0" smtClean="0"/>
              <a:t>اصول </a:t>
            </a:r>
            <a:r>
              <a:rPr lang="fa-IR" b="1" dirty="0" err="1"/>
              <a:t>كلي</a:t>
            </a:r>
            <a:r>
              <a:rPr lang="fa-IR" b="1" dirty="0"/>
              <a:t> در شستن دستها عبارتست از :</a:t>
            </a:r>
          </a:p>
          <a:p>
            <a:pPr algn="r" rtl="1"/>
            <a:r>
              <a:rPr lang="fa-IR" b="1" dirty="0"/>
              <a:t>  1- شستن دستها قبل و بعد از هر بار تماس با </a:t>
            </a:r>
            <a:r>
              <a:rPr lang="fa-IR" b="1" dirty="0" err="1"/>
              <a:t>بيمار</a:t>
            </a:r>
            <a:endParaRPr lang="fa-IR" b="1" dirty="0"/>
          </a:p>
          <a:p>
            <a:pPr algn="r" rtl="1"/>
            <a:r>
              <a:rPr lang="fa-IR" b="1" dirty="0"/>
              <a:t>2- آغشته </a:t>
            </a:r>
            <a:r>
              <a:rPr lang="fa-IR" b="1" dirty="0" err="1"/>
              <a:t>كردن</a:t>
            </a:r>
            <a:r>
              <a:rPr lang="fa-IR" b="1" dirty="0"/>
              <a:t> با محلول </a:t>
            </a:r>
            <a:r>
              <a:rPr lang="fa-IR" b="1" dirty="0" err="1"/>
              <a:t>ضدعفوني</a:t>
            </a:r>
            <a:r>
              <a:rPr lang="fa-IR" b="1" dirty="0"/>
              <a:t> </a:t>
            </a:r>
            <a:r>
              <a:rPr lang="fa-IR" b="1" dirty="0" err="1"/>
              <a:t>كننده</a:t>
            </a:r>
            <a:r>
              <a:rPr lang="fa-IR" b="1" dirty="0"/>
              <a:t> به مدت 15 </a:t>
            </a:r>
            <a:r>
              <a:rPr lang="fa-IR" b="1" dirty="0" err="1"/>
              <a:t>ثانيه</a:t>
            </a:r>
            <a:endParaRPr lang="fa-IR" b="1" dirty="0"/>
          </a:p>
          <a:p>
            <a:pPr algn="r" rtl="1"/>
            <a:r>
              <a:rPr lang="fa-IR" b="1" dirty="0"/>
              <a:t>  3- </a:t>
            </a:r>
            <a:r>
              <a:rPr lang="fa-IR" b="1" dirty="0" err="1"/>
              <a:t>رعايت</a:t>
            </a:r>
            <a:r>
              <a:rPr lang="fa-IR" b="1" dirty="0"/>
              <a:t> 6 مرحله </a:t>
            </a:r>
            <a:r>
              <a:rPr lang="fa-IR" b="1" dirty="0" err="1"/>
              <a:t>شستشوي</a:t>
            </a:r>
            <a:r>
              <a:rPr lang="fa-IR" b="1" dirty="0"/>
              <a:t> دستها</a:t>
            </a:r>
          </a:p>
          <a:p>
            <a:pPr algn="r" rtl="1"/>
            <a:r>
              <a:rPr lang="fa-IR" b="1" dirty="0"/>
              <a:t>  4- استفاده از محلول </a:t>
            </a:r>
            <a:r>
              <a:rPr lang="fa-IR" b="1" dirty="0" err="1"/>
              <a:t>هاي</a:t>
            </a:r>
            <a:r>
              <a:rPr lang="fa-IR" b="1" dirty="0"/>
              <a:t> </a:t>
            </a:r>
            <a:r>
              <a:rPr lang="fa-IR" b="1" dirty="0" err="1"/>
              <a:t>ضدعفوني</a:t>
            </a:r>
            <a:r>
              <a:rPr lang="fa-IR" b="1" dirty="0"/>
              <a:t> </a:t>
            </a:r>
            <a:r>
              <a:rPr lang="fa-IR" b="1" dirty="0" err="1"/>
              <a:t>كننده</a:t>
            </a:r>
            <a:r>
              <a:rPr lang="fa-IR" b="1" dirty="0"/>
              <a:t> با پايه </a:t>
            </a:r>
            <a:r>
              <a:rPr lang="fa-IR" b="1" dirty="0" err="1"/>
              <a:t>الكلي</a:t>
            </a:r>
            <a:endParaRPr lang="fa-IR" b="1" dirty="0"/>
          </a:p>
          <a:p>
            <a:pPr algn="r" rtl="1"/>
            <a:r>
              <a:rPr lang="fa-IR" b="1" dirty="0"/>
              <a:t> 5- </a:t>
            </a:r>
            <a:r>
              <a:rPr lang="fa-IR" b="1" dirty="0" err="1"/>
              <a:t>كوتاه</a:t>
            </a:r>
            <a:r>
              <a:rPr lang="fa-IR" b="1" dirty="0"/>
              <a:t> نمودن ناخن ها و عدم استفاده از </a:t>
            </a:r>
            <a:r>
              <a:rPr lang="fa-IR" b="1" dirty="0" err="1"/>
              <a:t>ناخنهاي</a:t>
            </a:r>
            <a:r>
              <a:rPr lang="fa-IR" b="1" dirty="0"/>
              <a:t> </a:t>
            </a:r>
            <a:r>
              <a:rPr lang="fa-IR" b="1" dirty="0" err="1"/>
              <a:t>مصنوعي</a:t>
            </a:r>
            <a:endParaRPr lang="fa-IR" b="1" dirty="0"/>
          </a:p>
          <a:p>
            <a:pPr algn="r" rtl="1"/>
            <a:r>
              <a:rPr lang="fa-IR" b="1" dirty="0"/>
              <a:t>  6- ارتقاء سطح </a:t>
            </a:r>
            <a:r>
              <a:rPr lang="fa-IR" b="1" dirty="0" err="1"/>
              <a:t>آگاهي</a:t>
            </a:r>
            <a:r>
              <a:rPr lang="fa-IR" b="1" dirty="0"/>
              <a:t> </a:t>
            </a:r>
            <a:r>
              <a:rPr lang="fa-IR" b="1" dirty="0" err="1"/>
              <a:t>كاركنان</a:t>
            </a:r>
            <a:r>
              <a:rPr lang="fa-IR" b="1" dirty="0"/>
              <a:t> و </a:t>
            </a:r>
            <a:r>
              <a:rPr lang="fa-IR" b="1" dirty="0" err="1"/>
              <a:t>مراقبن</a:t>
            </a:r>
            <a:r>
              <a:rPr lang="fa-IR" b="1" dirty="0"/>
              <a:t> </a:t>
            </a:r>
            <a:r>
              <a:rPr lang="fa-IR" b="1" dirty="0" err="1"/>
              <a:t>بهداشتي</a:t>
            </a:r>
            <a:r>
              <a:rPr lang="fa-IR" b="1" dirty="0"/>
              <a:t> </a:t>
            </a:r>
            <a:r>
              <a:rPr lang="fa-IR" b="1" dirty="0" err="1"/>
              <a:t>درخصوص</a:t>
            </a:r>
            <a:r>
              <a:rPr lang="fa-IR" b="1" dirty="0"/>
              <a:t> </a:t>
            </a:r>
            <a:r>
              <a:rPr lang="fa-IR" b="1" dirty="0" err="1"/>
              <a:t>اهميت</a:t>
            </a:r>
            <a:r>
              <a:rPr lang="fa-IR" b="1" dirty="0"/>
              <a:t> شستن دستها</a:t>
            </a:r>
          </a:p>
          <a:p>
            <a:pPr algn="r" rtl="1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2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D:\h=ardalan\کنترل عفونت\5MEMON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7488832" cy="554461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19672" y="5877272"/>
            <a:ext cx="3240360" cy="36003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4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z="3200" dirty="0" smtClean="0">
                <a:effectLst/>
              </a:rPr>
              <a:t>پيشگيري </a:t>
            </a:r>
            <a:r>
              <a:rPr lang="fa-IR" sz="3200" dirty="0">
                <a:effectLst/>
              </a:rPr>
              <a:t>از پنوموني </a:t>
            </a:r>
            <a:r>
              <a:rPr lang="fa-IR" sz="3200" dirty="0" smtClean="0">
                <a:effectLst/>
              </a:rPr>
              <a:t/>
            </a:r>
            <a:br>
              <a:rPr lang="fa-IR" sz="3200" dirty="0" smtClean="0">
                <a:effectLst/>
              </a:rPr>
            </a:br>
            <a:r>
              <a:rPr lang="fa-IR" sz="3200" dirty="0" smtClean="0">
                <a:effectLst/>
              </a:rPr>
              <a:t>مرتبط </a:t>
            </a:r>
            <a:r>
              <a:rPr lang="fa-IR" sz="3200" dirty="0">
                <a:effectLst/>
              </a:rPr>
              <a:t>با ونتيلاتورهاي </a:t>
            </a:r>
            <a:r>
              <a:rPr lang="fa-IR" sz="3200" dirty="0" smtClean="0">
                <a:effectLst/>
              </a:rPr>
              <a:t>مكانيكي</a:t>
            </a:r>
            <a:endParaRPr lang="en-US" sz="32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r" rtl="1"/>
            <a:r>
              <a:rPr lang="fa-IR" b="1" dirty="0"/>
              <a:t> </a:t>
            </a:r>
            <a:r>
              <a:rPr lang="fa-IR" b="1" dirty="0" smtClean="0"/>
              <a:t>10</a:t>
            </a:r>
            <a:r>
              <a:rPr lang="en-US" b="1" dirty="0" smtClean="0"/>
              <a:t> </a:t>
            </a:r>
            <a:r>
              <a:rPr lang="fa-IR" b="1" dirty="0"/>
              <a:t>تا 20 درصد </a:t>
            </a:r>
            <a:r>
              <a:rPr lang="fa-IR" b="1" dirty="0" err="1"/>
              <a:t>بيماران</a:t>
            </a:r>
            <a:r>
              <a:rPr lang="fa-IR" b="1" dirty="0"/>
              <a:t> </a:t>
            </a:r>
            <a:r>
              <a:rPr lang="fa-IR" b="1" dirty="0" err="1"/>
              <a:t>نيازمند</a:t>
            </a:r>
            <a:r>
              <a:rPr lang="fa-IR" b="1" dirty="0"/>
              <a:t> به </a:t>
            </a:r>
            <a:r>
              <a:rPr lang="fa-IR" b="1" dirty="0" err="1"/>
              <a:t>ونتيلاسيون</a:t>
            </a:r>
            <a:r>
              <a:rPr lang="fa-IR" b="1" dirty="0"/>
              <a:t> </a:t>
            </a:r>
            <a:r>
              <a:rPr lang="fa-IR" b="1" dirty="0" err="1"/>
              <a:t>مكانيكي</a:t>
            </a:r>
            <a:r>
              <a:rPr lang="fa-IR" b="1" dirty="0"/>
              <a:t> ، </a:t>
            </a:r>
            <a:r>
              <a:rPr lang="fa-IR" b="1" dirty="0" err="1"/>
              <a:t>طي</a:t>
            </a:r>
            <a:r>
              <a:rPr lang="fa-IR" b="1" dirty="0"/>
              <a:t> 48 ساعت بعد از </a:t>
            </a:r>
            <a:r>
              <a:rPr lang="fa-IR" b="1" dirty="0" err="1"/>
              <a:t>اينتوباسيون</a:t>
            </a:r>
            <a:r>
              <a:rPr lang="fa-IR" b="1" dirty="0"/>
              <a:t> دچار </a:t>
            </a:r>
            <a:r>
              <a:rPr lang="fa-IR" b="1" dirty="0" err="1"/>
              <a:t>عفونتهاي</a:t>
            </a:r>
            <a:r>
              <a:rPr lang="fa-IR" b="1" dirty="0"/>
              <a:t> </a:t>
            </a:r>
            <a:r>
              <a:rPr lang="fa-IR" b="1" dirty="0" err="1"/>
              <a:t>تنفسي</a:t>
            </a:r>
            <a:r>
              <a:rPr lang="fa-IR" b="1" dirty="0"/>
              <a:t> </a:t>
            </a:r>
            <a:r>
              <a:rPr lang="fa-IR" b="1" dirty="0" err="1"/>
              <a:t>مي</a:t>
            </a:r>
            <a:r>
              <a:rPr lang="fa-IR" b="1" dirty="0"/>
              <a:t> شوند</a:t>
            </a:r>
            <a:r>
              <a:rPr lang="fa-IR" b="1" dirty="0" smtClean="0"/>
              <a:t>.</a:t>
            </a:r>
          </a:p>
          <a:p>
            <a:pPr algn="r" rtl="1"/>
            <a:r>
              <a:rPr lang="fa-IR" b="1" dirty="0" smtClean="0"/>
              <a:t> </a:t>
            </a:r>
            <a:r>
              <a:rPr lang="fa-IR" b="1" dirty="0" err="1"/>
              <a:t>بيشترين</a:t>
            </a:r>
            <a:r>
              <a:rPr lang="fa-IR" b="1" dirty="0"/>
              <a:t> خطر ، </a:t>
            </a:r>
            <a:r>
              <a:rPr lang="fa-IR" b="1" dirty="0" err="1"/>
              <a:t>طي</a:t>
            </a:r>
            <a:r>
              <a:rPr lang="fa-IR" b="1" dirty="0"/>
              <a:t> 5 روز اول </a:t>
            </a:r>
            <a:r>
              <a:rPr lang="fa-IR" b="1" dirty="0" err="1"/>
              <a:t>ونتيلاسيون</a:t>
            </a:r>
            <a:r>
              <a:rPr lang="fa-IR" b="1" dirty="0"/>
              <a:t> </a:t>
            </a:r>
            <a:r>
              <a:rPr lang="fa-IR" b="1" dirty="0" err="1"/>
              <a:t>مكانيكي</a:t>
            </a:r>
            <a:r>
              <a:rPr lang="fa-IR" b="1" dirty="0"/>
              <a:t> </a:t>
            </a:r>
            <a:r>
              <a:rPr lang="fa-IR" b="1" dirty="0" err="1"/>
              <a:t>بيمار</a:t>
            </a:r>
            <a:r>
              <a:rPr lang="fa-IR" b="1" dirty="0"/>
              <a:t> را </a:t>
            </a:r>
            <a:r>
              <a:rPr lang="fa-IR" b="1" dirty="0" err="1"/>
              <a:t>تهديد</a:t>
            </a:r>
            <a:r>
              <a:rPr lang="fa-IR" b="1" dirty="0"/>
              <a:t> </a:t>
            </a:r>
            <a:r>
              <a:rPr lang="fa-IR" b="1" dirty="0" err="1"/>
              <a:t>مي</a:t>
            </a:r>
            <a:r>
              <a:rPr lang="fa-IR" b="1" dirty="0"/>
              <a:t> </a:t>
            </a:r>
            <a:r>
              <a:rPr lang="fa-IR" b="1" dirty="0" err="1"/>
              <a:t>كند</a:t>
            </a:r>
            <a:r>
              <a:rPr lang="fa-IR" b="1" dirty="0"/>
              <a:t> </a:t>
            </a:r>
            <a:endParaRPr lang="fa-IR" b="1" dirty="0" smtClean="0"/>
          </a:p>
          <a:p>
            <a:pPr algn="r" rtl="1"/>
            <a:r>
              <a:rPr lang="en-US" b="1" dirty="0" smtClean="0"/>
              <a:t>VAP</a:t>
            </a:r>
            <a:r>
              <a:rPr lang="en-US" b="1" dirty="0"/>
              <a:t> </a:t>
            </a:r>
            <a:r>
              <a:rPr lang="fa-IR" b="1" dirty="0"/>
              <a:t>علت 15 درصد </a:t>
            </a:r>
            <a:r>
              <a:rPr lang="fa-IR" b="1" dirty="0" err="1"/>
              <a:t>عفونتهاي</a:t>
            </a:r>
            <a:r>
              <a:rPr lang="fa-IR" b="1" dirty="0"/>
              <a:t> </a:t>
            </a:r>
            <a:r>
              <a:rPr lang="fa-IR" b="1" dirty="0" err="1"/>
              <a:t>بيمارستاني</a:t>
            </a:r>
            <a:r>
              <a:rPr lang="fa-IR" b="1" dirty="0"/>
              <a:t> در </a:t>
            </a:r>
            <a:r>
              <a:rPr lang="en-US" b="1" dirty="0"/>
              <a:t>ICU </a:t>
            </a:r>
            <a:r>
              <a:rPr lang="fa-IR" b="1" dirty="0"/>
              <a:t>است و احتمال مرگ و </a:t>
            </a:r>
            <a:r>
              <a:rPr lang="fa-IR" b="1" dirty="0" err="1"/>
              <a:t>مير</a:t>
            </a:r>
            <a:r>
              <a:rPr lang="fa-IR" b="1" dirty="0"/>
              <a:t> را دو برابر </a:t>
            </a:r>
            <a:r>
              <a:rPr lang="fa-IR" b="1" dirty="0" err="1"/>
              <a:t>افزايش</a:t>
            </a:r>
            <a:r>
              <a:rPr lang="fa-IR" b="1" dirty="0"/>
              <a:t> </a:t>
            </a:r>
            <a:r>
              <a:rPr lang="fa-IR" b="1" dirty="0" err="1"/>
              <a:t>مي</a:t>
            </a:r>
            <a:r>
              <a:rPr lang="fa-IR" b="1" dirty="0"/>
              <a:t> </a:t>
            </a:r>
            <a:r>
              <a:rPr lang="fa-IR" b="1" dirty="0" smtClean="0"/>
              <a:t>دهد</a:t>
            </a:r>
          </a:p>
          <a:p>
            <a:pPr algn="r" rtl="1"/>
            <a:r>
              <a:rPr lang="fa-IR" b="1" dirty="0" smtClean="0"/>
              <a:t> </a:t>
            </a:r>
            <a:r>
              <a:rPr lang="fa-IR" b="1" dirty="0" err="1"/>
              <a:t>طولاني</a:t>
            </a:r>
            <a:r>
              <a:rPr lang="fa-IR" b="1" dirty="0"/>
              <a:t> شدن طول مدت اقامت </a:t>
            </a:r>
            <a:r>
              <a:rPr lang="fa-IR" b="1" dirty="0" err="1"/>
              <a:t>بيمار</a:t>
            </a:r>
            <a:r>
              <a:rPr lang="fa-IR" b="1" dirty="0"/>
              <a:t> در بخش </a:t>
            </a:r>
            <a:r>
              <a:rPr lang="en-US" b="1" dirty="0"/>
              <a:t>ICU </a:t>
            </a:r>
            <a:r>
              <a:rPr lang="fa-IR" b="1" dirty="0" err="1"/>
              <a:t>نيز</a:t>
            </a:r>
            <a:r>
              <a:rPr lang="fa-IR" b="1" dirty="0"/>
              <a:t> ارتباط </a:t>
            </a:r>
            <a:r>
              <a:rPr lang="fa-IR" b="1" dirty="0" err="1"/>
              <a:t>مستقيمي</a:t>
            </a:r>
            <a:r>
              <a:rPr lang="fa-IR" b="1" dirty="0"/>
              <a:t> با </a:t>
            </a:r>
            <a:r>
              <a:rPr lang="fa-IR" b="1" dirty="0" err="1"/>
              <a:t>ايجاد</a:t>
            </a:r>
            <a:r>
              <a:rPr lang="fa-IR" b="1" dirty="0"/>
              <a:t> </a:t>
            </a:r>
            <a:r>
              <a:rPr lang="en-US" b="1" dirty="0"/>
              <a:t>VAP </a:t>
            </a:r>
            <a:r>
              <a:rPr lang="fa-IR" b="1" dirty="0"/>
              <a:t>دارد، و از طرف </a:t>
            </a:r>
            <a:r>
              <a:rPr lang="fa-IR" b="1" dirty="0" err="1"/>
              <a:t>ديگر</a:t>
            </a:r>
            <a:r>
              <a:rPr lang="fa-IR" b="1" dirty="0"/>
              <a:t> </a:t>
            </a:r>
            <a:r>
              <a:rPr lang="en-US" b="1" dirty="0"/>
              <a:t>VAP </a:t>
            </a:r>
            <a:r>
              <a:rPr lang="fa-IR" b="1" dirty="0" err="1"/>
              <a:t>نيز</a:t>
            </a:r>
            <a:r>
              <a:rPr lang="fa-IR" b="1" dirty="0"/>
              <a:t> طول اقامت </a:t>
            </a:r>
            <a:r>
              <a:rPr lang="fa-IR" b="1" dirty="0" err="1"/>
              <a:t>بيمار</a:t>
            </a:r>
            <a:r>
              <a:rPr lang="fa-IR" b="1" dirty="0"/>
              <a:t> در </a:t>
            </a:r>
            <a:r>
              <a:rPr lang="fa-IR" b="1" dirty="0" err="1"/>
              <a:t>بيمارستان</a:t>
            </a:r>
            <a:r>
              <a:rPr lang="fa-IR" b="1" dirty="0"/>
              <a:t> را </a:t>
            </a:r>
            <a:r>
              <a:rPr lang="fa-IR" b="1" dirty="0" err="1"/>
              <a:t>افزايش</a:t>
            </a:r>
            <a:r>
              <a:rPr lang="fa-IR" b="1" dirty="0"/>
              <a:t> </a:t>
            </a:r>
            <a:r>
              <a:rPr lang="fa-IR" b="1" dirty="0" err="1"/>
              <a:t>مي</a:t>
            </a:r>
            <a:r>
              <a:rPr lang="fa-IR" b="1" dirty="0"/>
              <a:t> دهد. </a:t>
            </a:r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81128"/>
            <a:ext cx="2304256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3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000" dirty="0">
                <a:effectLst/>
              </a:rPr>
              <a:t>اصول </a:t>
            </a:r>
            <a:r>
              <a:rPr lang="fa-IR" sz="4000" dirty="0" err="1">
                <a:effectLst/>
              </a:rPr>
              <a:t>كلي</a:t>
            </a:r>
            <a:r>
              <a:rPr lang="fa-IR" sz="4000" dirty="0">
                <a:effectLst/>
              </a:rPr>
              <a:t> در </a:t>
            </a:r>
            <a:r>
              <a:rPr lang="fa-IR" sz="4000" dirty="0" err="1">
                <a:effectLst/>
              </a:rPr>
              <a:t>پيشگيري</a:t>
            </a:r>
            <a:r>
              <a:rPr lang="fa-IR" sz="4000" dirty="0">
                <a:effectLst/>
              </a:rPr>
              <a:t> </a:t>
            </a:r>
            <a:r>
              <a:rPr lang="fa-IR" sz="4000" dirty="0" err="1" smtClean="0">
                <a:effectLst/>
              </a:rPr>
              <a:t>از</a:t>
            </a:r>
            <a:r>
              <a:rPr lang="fa-IR" sz="4000" dirty="0" err="1">
                <a:effectLst/>
              </a:rPr>
              <a:t>عبارتست</a:t>
            </a:r>
            <a:r>
              <a:rPr lang="fa-IR" sz="4000" dirty="0">
                <a:effectLst/>
              </a:rPr>
              <a:t> از : </a:t>
            </a:r>
            <a:r>
              <a:rPr lang="en-US" sz="4000" dirty="0">
                <a:effectLst/>
              </a:rPr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8640"/>
            <a:ext cx="8496944" cy="5472608"/>
          </a:xfrm>
        </p:spPr>
        <p:txBody>
          <a:bodyPr>
            <a:normAutofit fontScale="62500" lnSpcReduction="20000"/>
          </a:bodyPr>
          <a:lstStyle/>
          <a:p>
            <a:pPr algn="r" rtl="1">
              <a:lnSpc>
                <a:spcPct val="170000"/>
              </a:lnSpc>
            </a:pPr>
            <a:r>
              <a:rPr lang="fa-IR" b="1" dirty="0"/>
              <a:t> </a:t>
            </a:r>
            <a:r>
              <a:rPr lang="fa-IR" b="1" dirty="0" smtClean="0"/>
              <a:t>1–</a:t>
            </a:r>
            <a:r>
              <a:rPr lang="fa-IR" b="1" dirty="0"/>
              <a:t> بالا بردن سر تخت </a:t>
            </a:r>
            <a:r>
              <a:rPr lang="fa-IR" b="1" dirty="0" err="1"/>
              <a:t>بيمار</a:t>
            </a:r>
            <a:r>
              <a:rPr lang="fa-IR" b="1" dirty="0"/>
              <a:t> به 30 تا 45 درجه ( در </a:t>
            </a:r>
            <a:r>
              <a:rPr lang="fa-IR" b="1" dirty="0" err="1"/>
              <a:t>صورتيكه</a:t>
            </a:r>
            <a:r>
              <a:rPr lang="fa-IR" b="1" dirty="0"/>
              <a:t> </a:t>
            </a:r>
            <a:r>
              <a:rPr lang="fa-IR" b="1" dirty="0" err="1"/>
              <a:t>كنترانديكاسيون</a:t>
            </a:r>
            <a:r>
              <a:rPr lang="fa-IR" b="1" dirty="0"/>
              <a:t> نداشته باشد)</a:t>
            </a:r>
          </a:p>
          <a:p>
            <a:pPr algn="r" rtl="1">
              <a:lnSpc>
                <a:spcPct val="170000"/>
              </a:lnSpc>
            </a:pPr>
            <a:r>
              <a:rPr lang="fa-IR" b="1" dirty="0"/>
              <a:t> 2- </a:t>
            </a:r>
            <a:r>
              <a:rPr lang="fa-IR" b="1" dirty="0" err="1"/>
              <a:t>كاهش</a:t>
            </a:r>
            <a:r>
              <a:rPr lang="fa-IR" b="1" dirty="0"/>
              <a:t> </a:t>
            </a:r>
            <a:r>
              <a:rPr lang="fa-IR" b="1" dirty="0" err="1"/>
              <a:t>كلونيزاسيون</a:t>
            </a:r>
            <a:r>
              <a:rPr lang="fa-IR" b="1" dirty="0"/>
              <a:t> </a:t>
            </a:r>
            <a:r>
              <a:rPr lang="fa-IR" b="1" dirty="0" err="1"/>
              <a:t>دهاني</a:t>
            </a:r>
            <a:r>
              <a:rPr lang="fa-IR" b="1" dirty="0"/>
              <a:t>، </a:t>
            </a:r>
            <a:r>
              <a:rPr lang="fa-IR" b="1" dirty="0" err="1"/>
              <a:t>حلقي</a:t>
            </a:r>
            <a:r>
              <a:rPr lang="fa-IR" b="1" dirty="0"/>
              <a:t> از </a:t>
            </a:r>
            <a:r>
              <a:rPr lang="fa-IR" b="1" dirty="0" err="1"/>
              <a:t>طريق</a:t>
            </a:r>
            <a:r>
              <a:rPr lang="fa-IR" b="1" dirty="0"/>
              <a:t> استفاده از </a:t>
            </a:r>
            <a:r>
              <a:rPr lang="fa-IR" b="1" dirty="0" err="1"/>
              <a:t>از</a:t>
            </a:r>
            <a:r>
              <a:rPr lang="fa-IR" b="1" dirty="0"/>
              <a:t> محلول </a:t>
            </a:r>
            <a:r>
              <a:rPr lang="fa-IR" b="1" dirty="0" err="1"/>
              <a:t>هاي</a:t>
            </a:r>
            <a:r>
              <a:rPr lang="fa-IR" b="1" dirty="0"/>
              <a:t> </a:t>
            </a:r>
            <a:r>
              <a:rPr lang="fa-IR" b="1" dirty="0" err="1"/>
              <a:t>دهانشويه</a:t>
            </a:r>
            <a:r>
              <a:rPr lang="fa-IR" b="1" dirty="0"/>
              <a:t> </a:t>
            </a:r>
            <a:r>
              <a:rPr lang="fa-IR" b="1" dirty="0" err="1"/>
              <a:t>كلروهگزيدين</a:t>
            </a:r>
            <a:endParaRPr lang="fa-IR" b="1" dirty="0"/>
          </a:p>
          <a:p>
            <a:pPr algn="r" rtl="1">
              <a:lnSpc>
                <a:spcPct val="170000"/>
              </a:lnSpc>
            </a:pPr>
            <a:r>
              <a:rPr lang="fa-IR" b="1" dirty="0"/>
              <a:t>  3- </a:t>
            </a:r>
            <a:r>
              <a:rPr lang="fa-IR" b="1" dirty="0" err="1"/>
              <a:t>ارزيابي</a:t>
            </a:r>
            <a:r>
              <a:rPr lang="fa-IR" b="1" dirty="0"/>
              <a:t> روزانه </a:t>
            </a:r>
            <a:r>
              <a:rPr lang="fa-IR" b="1" dirty="0" err="1"/>
              <a:t>بيمار</a:t>
            </a:r>
            <a:r>
              <a:rPr lang="fa-IR" b="1" dirty="0"/>
              <a:t> جهت جدا نمودن هر چه </a:t>
            </a:r>
            <a:r>
              <a:rPr lang="fa-IR" b="1" dirty="0" err="1"/>
              <a:t>سريعتر</a:t>
            </a:r>
            <a:r>
              <a:rPr lang="fa-IR" b="1" dirty="0"/>
              <a:t> </a:t>
            </a:r>
            <a:r>
              <a:rPr lang="fa-IR" b="1" dirty="0" err="1"/>
              <a:t>وي</a:t>
            </a:r>
            <a:r>
              <a:rPr lang="fa-IR" b="1" dirty="0"/>
              <a:t> از دستگاه</a:t>
            </a:r>
          </a:p>
          <a:p>
            <a:pPr algn="r" rtl="1">
              <a:lnSpc>
                <a:spcPct val="170000"/>
              </a:lnSpc>
            </a:pPr>
            <a:r>
              <a:rPr lang="fa-IR" b="1" dirty="0"/>
              <a:t>  4- </a:t>
            </a:r>
            <a:r>
              <a:rPr lang="fa-IR" b="1" dirty="0" err="1"/>
              <a:t>ارزيابي</a:t>
            </a:r>
            <a:r>
              <a:rPr lang="fa-IR" b="1" dirty="0"/>
              <a:t> </a:t>
            </a:r>
            <a:r>
              <a:rPr lang="fa-IR" b="1" dirty="0" err="1"/>
              <a:t>نرولوژيكي</a:t>
            </a:r>
            <a:r>
              <a:rPr lang="fa-IR" b="1" dirty="0"/>
              <a:t> و قطع هر چه </a:t>
            </a:r>
            <a:r>
              <a:rPr lang="fa-IR" b="1" dirty="0" err="1"/>
              <a:t>سريعتر</a:t>
            </a:r>
            <a:r>
              <a:rPr lang="fa-IR" b="1" dirty="0"/>
              <a:t> </a:t>
            </a:r>
            <a:r>
              <a:rPr lang="fa-IR" b="1" dirty="0" err="1"/>
              <a:t>داروهاي</a:t>
            </a:r>
            <a:r>
              <a:rPr lang="fa-IR" b="1" dirty="0"/>
              <a:t> </a:t>
            </a:r>
            <a:r>
              <a:rPr lang="fa-IR" b="1" dirty="0" err="1"/>
              <a:t>سداتيو</a:t>
            </a:r>
            <a:endParaRPr lang="fa-IR" b="1" dirty="0"/>
          </a:p>
          <a:p>
            <a:pPr algn="r" rtl="1">
              <a:lnSpc>
                <a:spcPct val="170000"/>
              </a:lnSpc>
            </a:pPr>
            <a:r>
              <a:rPr lang="fa-IR" b="1" dirty="0"/>
              <a:t>5- مراقبت </a:t>
            </a:r>
            <a:r>
              <a:rPr lang="fa-IR" b="1" dirty="0" err="1"/>
              <a:t>هاي</a:t>
            </a:r>
            <a:r>
              <a:rPr lang="fa-IR" b="1" dirty="0"/>
              <a:t> </a:t>
            </a:r>
            <a:r>
              <a:rPr lang="fa-IR" b="1" dirty="0" err="1"/>
              <a:t>دهاني</a:t>
            </a:r>
            <a:r>
              <a:rPr lang="fa-IR" b="1" dirty="0"/>
              <a:t> </a:t>
            </a:r>
            <a:r>
              <a:rPr lang="fa-IR" b="1" dirty="0" err="1"/>
              <a:t>حلقي</a:t>
            </a:r>
            <a:r>
              <a:rPr lang="fa-IR" b="1" dirty="0"/>
              <a:t> (</a:t>
            </a:r>
            <a:r>
              <a:rPr lang="fa-IR" b="1" dirty="0" err="1"/>
              <a:t>دهانشويه</a:t>
            </a:r>
            <a:r>
              <a:rPr lang="fa-IR" b="1" dirty="0"/>
              <a:t> ، </a:t>
            </a:r>
            <a:r>
              <a:rPr lang="fa-IR" b="1" dirty="0" err="1"/>
              <a:t>مسواك</a:t>
            </a:r>
            <a:r>
              <a:rPr lang="fa-IR" b="1" dirty="0"/>
              <a:t> دندانها و </a:t>
            </a:r>
            <a:r>
              <a:rPr lang="fa-IR" b="1" dirty="0" err="1"/>
              <a:t>ساكشن</a:t>
            </a:r>
            <a:r>
              <a:rPr lang="fa-IR" b="1" dirty="0"/>
              <a:t> دهان)</a:t>
            </a:r>
          </a:p>
          <a:p>
            <a:pPr algn="r" rtl="1">
              <a:lnSpc>
                <a:spcPct val="170000"/>
              </a:lnSpc>
            </a:pPr>
            <a:r>
              <a:rPr lang="fa-IR" b="1" dirty="0"/>
              <a:t> 6- </a:t>
            </a:r>
            <a:r>
              <a:rPr lang="fa-IR" b="1" dirty="0" err="1"/>
              <a:t>تنظيم</a:t>
            </a:r>
            <a:r>
              <a:rPr lang="fa-IR" b="1" dirty="0"/>
              <a:t> فشار </a:t>
            </a:r>
            <a:r>
              <a:rPr lang="fa-IR" b="1" dirty="0" err="1"/>
              <a:t>كاف</a:t>
            </a:r>
            <a:r>
              <a:rPr lang="fa-IR" b="1" dirty="0"/>
              <a:t> لوله داخل تراشه به </a:t>
            </a:r>
            <a:r>
              <a:rPr lang="fa-IR" b="1" dirty="0" err="1"/>
              <a:t>ميزان</a:t>
            </a:r>
            <a:r>
              <a:rPr lang="fa-IR" b="1" dirty="0"/>
              <a:t> 20 </a:t>
            </a:r>
            <a:r>
              <a:rPr lang="fa-IR" b="1" dirty="0" err="1"/>
              <a:t>سانتي</a:t>
            </a:r>
            <a:r>
              <a:rPr lang="fa-IR" b="1" dirty="0"/>
              <a:t> متر آب</a:t>
            </a:r>
          </a:p>
          <a:p>
            <a:pPr algn="r" rtl="1">
              <a:lnSpc>
                <a:spcPct val="170000"/>
              </a:lnSpc>
            </a:pPr>
            <a:r>
              <a:rPr lang="fa-IR" b="1" dirty="0"/>
              <a:t>  7- استفاده از لوله تراشه </a:t>
            </a:r>
            <a:r>
              <a:rPr lang="fa-IR" b="1" dirty="0" err="1"/>
              <a:t>هاي</a:t>
            </a:r>
            <a:r>
              <a:rPr lang="fa-IR" b="1" dirty="0"/>
              <a:t> </a:t>
            </a:r>
            <a:r>
              <a:rPr lang="en-US" b="1" dirty="0"/>
              <a:t>CASS (</a:t>
            </a:r>
            <a:r>
              <a:rPr lang="en-US" b="1" dirty="0" err="1"/>
              <a:t>Cantinuos</a:t>
            </a:r>
            <a:r>
              <a:rPr lang="en-US" b="1" dirty="0"/>
              <a:t>  aspiration  of  subglottic  </a:t>
            </a:r>
            <a:r>
              <a:rPr lang="en-US" b="1" dirty="0" err="1"/>
              <a:t>secrtions</a:t>
            </a:r>
            <a:r>
              <a:rPr lang="en-US" b="1" dirty="0"/>
              <a:t>)</a:t>
            </a:r>
          </a:p>
          <a:p>
            <a:pPr algn="r" rtl="1">
              <a:lnSpc>
                <a:spcPct val="170000"/>
              </a:lnSpc>
            </a:pPr>
            <a:r>
              <a:rPr lang="en-US" b="1" dirty="0"/>
              <a:t>  8- </a:t>
            </a:r>
            <a:r>
              <a:rPr lang="fa-IR" b="1" dirty="0"/>
              <a:t>شستن دستها قبل و بعد از تماس با هر قسمت از </a:t>
            </a:r>
            <a:r>
              <a:rPr lang="fa-IR" b="1" dirty="0" err="1"/>
              <a:t>ونتيلاتور</a:t>
            </a:r>
            <a:endParaRPr lang="fa-IR" b="1" dirty="0"/>
          </a:p>
          <a:p>
            <a:pPr algn="r" rtl="1">
              <a:lnSpc>
                <a:spcPct val="170000"/>
              </a:lnSpc>
            </a:pPr>
            <a:r>
              <a:rPr lang="fa-IR" b="1" dirty="0"/>
              <a:t>  9- </a:t>
            </a:r>
            <a:r>
              <a:rPr lang="fa-IR" b="1" dirty="0" err="1"/>
              <a:t>ونتيلاسيون</a:t>
            </a:r>
            <a:r>
              <a:rPr lang="fa-IR" b="1" dirty="0"/>
              <a:t> </a:t>
            </a:r>
            <a:r>
              <a:rPr lang="fa-IR" b="1" dirty="0" err="1"/>
              <a:t>غير</a:t>
            </a:r>
            <a:r>
              <a:rPr lang="fa-IR" b="1" dirty="0"/>
              <a:t> </a:t>
            </a:r>
            <a:r>
              <a:rPr lang="fa-IR" b="1" dirty="0" err="1"/>
              <a:t>تهاجمي</a:t>
            </a:r>
            <a:r>
              <a:rPr lang="fa-IR" b="1" dirty="0"/>
              <a:t> </a:t>
            </a:r>
            <a:r>
              <a:rPr lang="fa-IR" b="1" dirty="0" err="1"/>
              <a:t>براي</a:t>
            </a:r>
            <a:r>
              <a:rPr lang="fa-IR" b="1" dirty="0"/>
              <a:t> </a:t>
            </a:r>
            <a:r>
              <a:rPr lang="fa-IR" b="1" dirty="0" err="1"/>
              <a:t>ونتيلاسيون</a:t>
            </a:r>
            <a:r>
              <a:rPr lang="fa-IR" b="1" dirty="0"/>
              <a:t> </a:t>
            </a:r>
            <a:r>
              <a:rPr lang="fa-IR" b="1" dirty="0" err="1"/>
              <a:t>كوتاه</a:t>
            </a:r>
            <a:r>
              <a:rPr lang="fa-IR" b="1" dirty="0"/>
              <a:t> مدت</a:t>
            </a:r>
          </a:p>
          <a:p>
            <a:pPr algn="r" rtl="1">
              <a:lnSpc>
                <a:spcPct val="170000"/>
              </a:lnSpc>
            </a:pPr>
            <a:r>
              <a:rPr lang="fa-IR" b="1" dirty="0"/>
              <a:t>  10- لوله </a:t>
            </a:r>
            <a:r>
              <a:rPr lang="fa-IR" b="1" dirty="0" err="1"/>
              <a:t>گذاري</a:t>
            </a:r>
            <a:r>
              <a:rPr lang="fa-IR" b="1" dirty="0"/>
              <a:t> داخل </a:t>
            </a:r>
            <a:r>
              <a:rPr lang="fa-IR" b="1" dirty="0" err="1"/>
              <a:t>دهاني</a:t>
            </a:r>
            <a:r>
              <a:rPr lang="fa-IR" b="1" dirty="0"/>
              <a:t> به لوله </a:t>
            </a:r>
            <a:r>
              <a:rPr lang="fa-IR" b="1" dirty="0" err="1"/>
              <a:t>گذاري</a:t>
            </a:r>
            <a:r>
              <a:rPr lang="fa-IR" b="1" dirty="0"/>
              <a:t> از </a:t>
            </a:r>
            <a:r>
              <a:rPr lang="fa-IR" b="1" dirty="0" err="1"/>
              <a:t>طريق</a:t>
            </a:r>
            <a:r>
              <a:rPr lang="fa-IR" b="1" dirty="0"/>
              <a:t> </a:t>
            </a:r>
            <a:r>
              <a:rPr lang="fa-IR" b="1" dirty="0" err="1"/>
              <a:t>بيني</a:t>
            </a:r>
            <a:r>
              <a:rPr lang="fa-IR" b="1" dirty="0"/>
              <a:t> ارجح است.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3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6000" dirty="0" err="1">
                <a:effectLst/>
              </a:rPr>
              <a:t>پيشگيري</a:t>
            </a:r>
            <a:r>
              <a:rPr lang="fa-IR" sz="6000" dirty="0">
                <a:effectLst/>
              </a:rPr>
              <a:t> از </a:t>
            </a:r>
            <a:r>
              <a:rPr lang="fa-IR" sz="6000" dirty="0" err="1">
                <a:effectLst/>
              </a:rPr>
              <a:t>عفونتهاي</a:t>
            </a:r>
            <a:r>
              <a:rPr lang="fa-IR" sz="6000" dirty="0">
                <a:effectLst/>
              </a:rPr>
              <a:t> </a:t>
            </a:r>
            <a:r>
              <a:rPr lang="fa-IR" sz="6000" dirty="0" smtClean="0">
                <a:effectLst/>
              </a:rPr>
              <a:t>خون</a:t>
            </a:r>
            <a:endParaRPr lang="en-US" sz="60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548680"/>
            <a:ext cx="8075240" cy="4419600"/>
          </a:xfrm>
        </p:spPr>
        <p:txBody>
          <a:bodyPr>
            <a:normAutofit/>
          </a:bodyPr>
          <a:lstStyle/>
          <a:p>
            <a:pPr algn="r" rtl="1"/>
            <a:r>
              <a:rPr lang="fa-IR" b="1" u="sng" dirty="0"/>
              <a:t> </a:t>
            </a:r>
            <a:r>
              <a:rPr lang="fa-IR" b="1" dirty="0" err="1" smtClean="0"/>
              <a:t>اكثر</a:t>
            </a:r>
            <a:r>
              <a:rPr lang="fa-IR" b="1" dirty="0" smtClean="0"/>
              <a:t> </a:t>
            </a:r>
            <a:r>
              <a:rPr lang="fa-IR" b="1" dirty="0" err="1"/>
              <a:t>بيماران</a:t>
            </a:r>
            <a:r>
              <a:rPr lang="fa-IR" b="1" dirty="0"/>
              <a:t> </a:t>
            </a:r>
            <a:r>
              <a:rPr lang="fa-IR" b="1" dirty="0" err="1"/>
              <a:t>بستري</a:t>
            </a:r>
            <a:r>
              <a:rPr lang="fa-IR" b="1" dirty="0"/>
              <a:t> در </a:t>
            </a:r>
            <a:r>
              <a:rPr lang="en-US" b="1" dirty="0"/>
              <a:t>ICU </a:t>
            </a:r>
            <a:r>
              <a:rPr lang="fa-IR" b="1" dirty="0" err="1"/>
              <a:t>داراي</a:t>
            </a:r>
            <a:r>
              <a:rPr lang="fa-IR" b="1" dirty="0"/>
              <a:t> </a:t>
            </a:r>
            <a:r>
              <a:rPr lang="fa-IR" b="1" dirty="0" err="1"/>
              <a:t>كاتتر</a:t>
            </a:r>
            <a:r>
              <a:rPr lang="fa-IR" b="1" dirty="0"/>
              <a:t> </a:t>
            </a:r>
            <a:r>
              <a:rPr lang="fa-IR" b="1" dirty="0" err="1"/>
              <a:t>وريد</a:t>
            </a:r>
            <a:r>
              <a:rPr lang="fa-IR" b="1" dirty="0"/>
              <a:t> </a:t>
            </a:r>
            <a:r>
              <a:rPr lang="fa-IR" b="1" dirty="0" err="1"/>
              <a:t>مركز</a:t>
            </a:r>
            <a:r>
              <a:rPr lang="fa-IR" b="1" dirty="0"/>
              <a:t> ( </a:t>
            </a:r>
            <a:r>
              <a:rPr lang="en-US" b="1" dirty="0"/>
              <a:t>CVC ) </a:t>
            </a:r>
            <a:r>
              <a:rPr lang="fa-IR" b="1" dirty="0"/>
              <a:t>و </a:t>
            </a:r>
            <a:r>
              <a:rPr lang="fa-IR" b="1" dirty="0" err="1"/>
              <a:t>ديگر</a:t>
            </a:r>
            <a:r>
              <a:rPr lang="fa-IR" b="1" dirty="0"/>
              <a:t> </a:t>
            </a:r>
            <a:r>
              <a:rPr lang="fa-IR" b="1" dirty="0" err="1"/>
              <a:t>وسائل</a:t>
            </a:r>
            <a:r>
              <a:rPr lang="fa-IR" b="1" dirty="0"/>
              <a:t> </a:t>
            </a:r>
            <a:r>
              <a:rPr lang="fa-IR" b="1" dirty="0" err="1"/>
              <a:t>دسترسي</a:t>
            </a:r>
            <a:r>
              <a:rPr lang="fa-IR" b="1" dirty="0"/>
              <a:t> </a:t>
            </a:r>
            <a:r>
              <a:rPr lang="fa-IR" b="1" dirty="0" err="1"/>
              <a:t>عروقي</a:t>
            </a:r>
            <a:r>
              <a:rPr lang="fa-IR" b="1" dirty="0"/>
              <a:t> </a:t>
            </a:r>
            <a:r>
              <a:rPr lang="fa-IR" b="1" dirty="0" err="1"/>
              <a:t>مي</a:t>
            </a:r>
            <a:r>
              <a:rPr lang="fa-IR" b="1" dirty="0"/>
              <a:t> باشند. </a:t>
            </a:r>
            <a:endParaRPr lang="fa-IR" b="1" dirty="0" smtClean="0"/>
          </a:p>
          <a:p>
            <a:pPr algn="r" rtl="1"/>
            <a:r>
              <a:rPr lang="fa-IR" b="1" dirty="0" err="1" smtClean="0"/>
              <a:t>عفونتهاي</a:t>
            </a:r>
            <a:r>
              <a:rPr lang="fa-IR" b="1" dirty="0" smtClean="0"/>
              <a:t> </a:t>
            </a:r>
            <a:r>
              <a:rPr lang="fa-IR" b="1" dirty="0" err="1"/>
              <a:t>خوني</a:t>
            </a:r>
            <a:r>
              <a:rPr lang="fa-IR" b="1" dirty="0"/>
              <a:t> مسئول </a:t>
            </a:r>
            <a:r>
              <a:rPr lang="fa-IR" b="1" dirty="0" err="1"/>
              <a:t>ايجاد</a:t>
            </a:r>
            <a:r>
              <a:rPr lang="fa-IR" b="1" dirty="0"/>
              <a:t> 18 درصد مرگ و </a:t>
            </a:r>
            <a:r>
              <a:rPr lang="fa-IR" b="1" dirty="0" err="1"/>
              <a:t>مير</a:t>
            </a:r>
            <a:r>
              <a:rPr lang="fa-IR" b="1" dirty="0"/>
              <a:t> در بخش </a:t>
            </a:r>
            <a:r>
              <a:rPr lang="fa-IR" b="1" dirty="0" err="1"/>
              <a:t>هاي</a:t>
            </a:r>
            <a:r>
              <a:rPr lang="fa-IR" b="1" dirty="0"/>
              <a:t> مراقبت </a:t>
            </a:r>
            <a:r>
              <a:rPr lang="fa-IR" b="1" dirty="0" err="1"/>
              <a:t>ويژه</a:t>
            </a:r>
            <a:r>
              <a:rPr lang="fa-IR" b="1" dirty="0"/>
              <a:t> </a:t>
            </a:r>
            <a:r>
              <a:rPr lang="fa-IR" b="1" dirty="0" err="1"/>
              <a:t>مي</a:t>
            </a:r>
            <a:r>
              <a:rPr lang="fa-IR" b="1" dirty="0"/>
              <a:t> باشند</a:t>
            </a:r>
            <a:r>
              <a:rPr lang="fa-IR" b="1" dirty="0" smtClean="0"/>
              <a:t>.</a:t>
            </a:r>
          </a:p>
          <a:p>
            <a:pPr algn="r" rtl="1"/>
            <a:r>
              <a:rPr lang="fa-IR" b="1" dirty="0" smtClean="0"/>
              <a:t> </a:t>
            </a:r>
            <a:r>
              <a:rPr lang="fa-IR" b="1" dirty="0" err="1"/>
              <a:t>اين</a:t>
            </a:r>
            <a:r>
              <a:rPr lang="fa-IR" b="1" dirty="0"/>
              <a:t> عفونتها با </a:t>
            </a:r>
            <a:r>
              <a:rPr lang="fa-IR" b="1" dirty="0" err="1"/>
              <a:t>افزايش</a:t>
            </a:r>
            <a:r>
              <a:rPr lang="fa-IR" b="1" dirty="0"/>
              <a:t> طول مدت اقامت در </a:t>
            </a:r>
            <a:r>
              <a:rPr lang="fa-IR" b="1" dirty="0" err="1"/>
              <a:t>بيمارستان</a:t>
            </a:r>
            <a:r>
              <a:rPr lang="fa-IR" b="1" dirty="0"/>
              <a:t> ( به </a:t>
            </a:r>
            <a:r>
              <a:rPr lang="fa-IR" b="1" dirty="0" err="1"/>
              <a:t>ميزان</a:t>
            </a:r>
            <a:r>
              <a:rPr lang="fa-IR" b="1" dirty="0"/>
              <a:t> 7 روز) </a:t>
            </a:r>
            <a:r>
              <a:rPr lang="fa-IR" b="1" dirty="0" err="1"/>
              <a:t>هزينة</a:t>
            </a:r>
            <a:r>
              <a:rPr lang="fa-IR" b="1" dirty="0"/>
              <a:t> </a:t>
            </a:r>
            <a:r>
              <a:rPr lang="fa-IR" b="1" dirty="0" err="1"/>
              <a:t>زيادي</a:t>
            </a:r>
            <a:r>
              <a:rPr lang="fa-IR" b="1" dirty="0"/>
              <a:t> بر </a:t>
            </a:r>
            <a:r>
              <a:rPr lang="fa-IR" b="1" dirty="0" err="1"/>
              <a:t>بيمار</a:t>
            </a:r>
            <a:r>
              <a:rPr lang="fa-IR" b="1" dirty="0"/>
              <a:t> و جامعه </a:t>
            </a:r>
            <a:r>
              <a:rPr lang="fa-IR" b="1" dirty="0" err="1"/>
              <a:t>تحميل</a:t>
            </a:r>
            <a:r>
              <a:rPr lang="fa-IR" b="1" dirty="0"/>
              <a:t> </a:t>
            </a:r>
            <a:r>
              <a:rPr lang="fa-IR" b="1" dirty="0" err="1"/>
              <a:t>مي</a:t>
            </a:r>
            <a:r>
              <a:rPr lang="fa-IR" b="1" dirty="0"/>
              <a:t> </a:t>
            </a:r>
            <a:r>
              <a:rPr lang="fa-IR" b="1" dirty="0" err="1"/>
              <a:t>كنند</a:t>
            </a:r>
            <a:r>
              <a:rPr lang="fa-IR" b="1" dirty="0"/>
              <a:t>. </a:t>
            </a:r>
            <a:endParaRPr lang="fa-IR" b="1" dirty="0" smtClean="0"/>
          </a:p>
          <a:p>
            <a:pPr algn="r" rtl="1"/>
            <a:r>
              <a:rPr lang="fa-IR" b="1" dirty="0" err="1" smtClean="0"/>
              <a:t>اكثر</a:t>
            </a:r>
            <a:r>
              <a:rPr lang="fa-IR" b="1" dirty="0" smtClean="0"/>
              <a:t> </a:t>
            </a:r>
            <a:r>
              <a:rPr lang="fa-IR" b="1" dirty="0" err="1"/>
              <a:t>عفونتهاي</a:t>
            </a:r>
            <a:r>
              <a:rPr lang="fa-IR" b="1" dirty="0"/>
              <a:t> </a:t>
            </a:r>
            <a:r>
              <a:rPr lang="fa-IR" b="1" dirty="0" err="1"/>
              <a:t>خوني</a:t>
            </a:r>
            <a:r>
              <a:rPr lang="fa-IR" b="1" dirty="0"/>
              <a:t> </a:t>
            </a:r>
            <a:r>
              <a:rPr lang="fa-IR" b="1" dirty="0" err="1"/>
              <a:t>ناشي</a:t>
            </a:r>
            <a:r>
              <a:rPr lang="fa-IR" b="1" dirty="0"/>
              <a:t> از </a:t>
            </a:r>
            <a:r>
              <a:rPr lang="fa-IR" b="1" dirty="0" err="1"/>
              <a:t>كاتترهاي</a:t>
            </a:r>
            <a:r>
              <a:rPr lang="fa-IR" b="1" dirty="0"/>
              <a:t> </a:t>
            </a:r>
            <a:r>
              <a:rPr lang="fa-IR" b="1" dirty="0" err="1"/>
              <a:t>وريد</a:t>
            </a:r>
            <a:r>
              <a:rPr lang="fa-IR" b="1" dirty="0"/>
              <a:t> </a:t>
            </a:r>
            <a:r>
              <a:rPr lang="fa-IR" b="1" dirty="0" err="1"/>
              <a:t>مركزي</a:t>
            </a:r>
            <a:r>
              <a:rPr lang="fa-IR" b="1" dirty="0"/>
              <a:t> است ، خصوصاً </a:t>
            </a:r>
            <a:r>
              <a:rPr lang="fa-IR" b="1" dirty="0" err="1"/>
              <a:t>وقتي</a:t>
            </a:r>
            <a:r>
              <a:rPr lang="fa-IR" b="1" dirty="0"/>
              <a:t> </a:t>
            </a:r>
            <a:r>
              <a:rPr lang="fa-IR" b="1" dirty="0" err="1"/>
              <a:t>كه</a:t>
            </a:r>
            <a:r>
              <a:rPr lang="fa-IR" b="1" dirty="0"/>
              <a:t> </a:t>
            </a:r>
            <a:r>
              <a:rPr lang="fa-IR" b="1" dirty="0" err="1"/>
              <a:t>اين</a:t>
            </a:r>
            <a:r>
              <a:rPr lang="fa-IR" b="1" dirty="0"/>
              <a:t> </a:t>
            </a:r>
            <a:r>
              <a:rPr lang="fa-IR" b="1" dirty="0" err="1"/>
              <a:t>كاتتر</a:t>
            </a:r>
            <a:r>
              <a:rPr lang="fa-IR" b="1" dirty="0"/>
              <a:t> در </a:t>
            </a:r>
            <a:r>
              <a:rPr lang="en-US" b="1" dirty="0"/>
              <a:t>ICU </a:t>
            </a:r>
            <a:r>
              <a:rPr lang="fa-IR" b="1" dirty="0" err="1"/>
              <a:t>كارگذاري</a:t>
            </a:r>
            <a:r>
              <a:rPr lang="fa-IR" b="1" dirty="0"/>
              <a:t> شود.  </a:t>
            </a:r>
            <a:br>
              <a:rPr lang="fa-IR" b="1" dirty="0"/>
            </a:br>
            <a:r>
              <a:rPr lang="fa-IR" b="1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9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 dirty="0"/>
              <a:t>اصول </a:t>
            </a:r>
            <a:r>
              <a:rPr lang="fa-IR" sz="3600" dirty="0" err="1"/>
              <a:t>كلي</a:t>
            </a:r>
            <a:r>
              <a:rPr lang="fa-IR" sz="3600" dirty="0"/>
              <a:t> </a:t>
            </a:r>
            <a:r>
              <a:rPr lang="fa-IR" sz="3600" dirty="0" err="1"/>
              <a:t>پيشگيري</a:t>
            </a:r>
            <a:r>
              <a:rPr lang="fa-IR" sz="3600" dirty="0"/>
              <a:t> از </a:t>
            </a:r>
            <a:r>
              <a:rPr lang="fa-IR" sz="3600" dirty="0" err="1"/>
              <a:t>عفونتهاي</a:t>
            </a:r>
            <a:r>
              <a:rPr lang="fa-IR" sz="3600" dirty="0"/>
              <a:t> </a:t>
            </a:r>
            <a:r>
              <a:rPr lang="fa-IR" sz="3600" dirty="0" err="1"/>
              <a:t>خوني</a:t>
            </a:r>
            <a:r>
              <a:rPr lang="fa-IR" sz="3600" dirty="0"/>
              <a:t> در بخش مراقبت </a:t>
            </a:r>
            <a:r>
              <a:rPr lang="fa-IR" sz="3600" dirty="0" err="1"/>
              <a:t>ويژه</a:t>
            </a:r>
            <a:r>
              <a:rPr lang="fa-IR" sz="3600" dirty="0"/>
              <a:t> عبارتست از 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332656"/>
            <a:ext cx="8075240" cy="4925144"/>
          </a:xfrm>
        </p:spPr>
        <p:txBody>
          <a:bodyPr>
            <a:normAutofit fontScale="70000" lnSpcReduction="20000"/>
          </a:bodyPr>
          <a:lstStyle/>
          <a:p>
            <a:pPr algn="r" rtl="1"/>
            <a:r>
              <a:rPr lang="fa-IR" b="1" dirty="0"/>
              <a:t>1- شستن دستها قبل از بعد از تماس با </a:t>
            </a:r>
            <a:r>
              <a:rPr lang="fa-IR" b="1" dirty="0" err="1"/>
              <a:t>كتترهاي</a:t>
            </a:r>
            <a:r>
              <a:rPr lang="fa-IR" b="1" dirty="0"/>
              <a:t> </a:t>
            </a:r>
            <a:r>
              <a:rPr lang="fa-IR" b="1" dirty="0" err="1"/>
              <a:t>وريد</a:t>
            </a:r>
            <a:r>
              <a:rPr lang="fa-IR" b="1" dirty="0"/>
              <a:t> </a:t>
            </a:r>
            <a:r>
              <a:rPr lang="fa-IR" b="1" dirty="0" err="1"/>
              <a:t>مركزي</a:t>
            </a:r>
            <a:r>
              <a:rPr lang="fa-IR" b="1" dirty="0"/>
              <a:t> و خط </a:t>
            </a:r>
            <a:r>
              <a:rPr lang="fa-IR" b="1" dirty="0" err="1"/>
              <a:t>شرياني</a:t>
            </a:r>
            <a:r>
              <a:rPr lang="fa-IR" b="1" dirty="0"/>
              <a:t> و </a:t>
            </a:r>
            <a:r>
              <a:rPr lang="fa-IR" b="1" dirty="0" err="1"/>
              <a:t>يا</a:t>
            </a:r>
            <a:r>
              <a:rPr lang="fa-IR" b="1" dirty="0"/>
              <a:t> پانسمان آن</a:t>
            </a:r>
          </a:p>
          <a:p>
            <a:pPr algn="r" rtl="1"/>
            <a:r>
              <a:rPr lang="fa-IR" b="1" dirty="0"/>
              <a:t> 2- استفاده از </a:t>
            </a:r>
            <a:r>
              <a:rPr lang="fa-IR" b="1" dirty="0" err="1"/>
              <a:t>ماسك</a:t>
            </a:r>
            <a:r>
              <a:rPr lang="fa-IR" b="1" dirty="0"/>
              <a:t> ، </a:t>
            </a:r>
            <a:r>
              <a:rPr lang="fa-IR" b="1" dirty="0" err="1"/>
              <a:t>دستكش</a:t>
            </a:r>
            <a:r>
              <a:rPr lang="fa-IR" b="1" dirty="0"/>
              <a:t> </a:t>
            </a:r>
            <a:r>
              <a:rPr lang="fa-IR" b="1" dirty="0" err="1"/>
              <a:t>استريل</a:t>
            </a:r>
            <a:r>
              <a:rPr lang="fa-IR" b="1" dirty="0"/>
              <a:t>، گان </a:t>
            </a:r>
            <a:r>
              <a:rPr lang="fa-IR" b="1" dirty="0" err="1"/>
              <a:t>استريل</a:t>
            </a:r>
            <a:r>
              <a:rPr lang="fa-IR" b="1" dirty="0"/>
              <a:t> و شان </a:t>
            </a:r>
            <a:r>
              <a:rPr lang="fa-IR" b="1" dirty="0" err="1"/>
              <a:t>استريل</a:t>
            </a:r>
            <a:r>
              <a:rPr lang="fa-IR" b="1" dirty="0"/>
              <a:t> </a:t>
            </a:r>
            <a:r>
              <a:rPr lang="fa-IR" b="1" dirty="0" err="1"/>
              <a:t>حين</a:t>
            </a:r>
            <a:r>
              <a:rPr lang="fa-IR" b="1" dirty="0"/>
              <a:t> </a:t>
            </a:r>
            <a:r>
              <a:rPr lang="fa-IR" b="1" dirty="0" err="1"/>
              <a:t>كارگذاري</a:t>
            </a:r>
            <a:r>
              <a:rPr lang="fa-IR" b="1" dirty="0"/>
              <a:t> </a:t>
            </a:r>
            <a:r>
              <a:rPr lang="fa-IR" b="1" dirty="0" err="1"/>
              <a:t>كاتتر</a:t>
            </a:r>
            <a:endParaRPr lang="fa-IR" b="1" dirty="0"/>
          </a:p>
          <a:p>
            <a:pPr algn="r" rtl="1"/>
            <a:r>
              <a:rPr lang="fa-IR" b="1" dirty="0"/>
              <a:t> 3- </a:t>
            </a:r>
            <a:r>
              <a:rPr lang="fa-IR" b="1" dirty="0" err="1"/>
              <a:t>ضدعفوني</a:t>
            </a:r>
            <a:r>
              <a:rPr lang="fa-IR" b="1" dirty="0"/>
              <a:t> محل </a:t>
            </a:r>
            <a:r>
              <a:rPr lang="fa-IR" b="1" dirty="0" err="1"/>
              <a:t>كارگذاري</a:t>
            </a:r>
            <a:r>
              <a:rPr lang="fa-IR" b="1" dirty="0"/>
              <a:t> </a:t>
            </a:r>
            <a:r>
              <a:rPr lang="fa-IR" b="1" dirty="0" err="1"/>
              <a:t>كاتتر</a:t>
            </a:r>
            <a:r>
              <a:rPr lang="fa-IR" b="1" dirty="0"/>
              <a:t> با محلول </a:t>
            </a:r>
            <a:r>
              <a:rPr lang="fa-IR" b="1" dirty="0" err="1"/>
              <a:t>كلروهگزيدين</a:t>
            </a:r>
            <a:r>
              <a:rPr lang="fa-IR" b="1" dirty="0"/>
              <a:t> 2 درصد در </a:t>
            </a:r>
            <a:r>
              <a:rPr lang="fa-IR" b="1" dirty="0" err="1"/>
              <a:t>الكل</a:t>
            </a:r>
            <a:r>
              <a:rPr lang="fa-IR" b="1" dirty="0"/>
              <a:t> 70 درصد با استفاده از </a:t>
            </a:r>
            <a:r>
              <a:rPr lang="fa-IR" b="1" dirty="0" err="1"/>
              <a:t>تكنيك</a:t>
            </a:r>
            <a:r>
              <a:rPr lang="fa-IR" b="1" dirty="0"/>
              <a:t> </a:t>
            </a:r>
            <a:r>
              <a:rPr lang="fa-IR" b="1" dirty="0" err="1"/>
              <a:t>مالشي</a:t>
            </a:r>
            <a:r>
              <a:rPr lang="fa-IR" b="1" dirty="0"/>
              <a:t> به مدت 30 </a:t>
            </a:r>
            <a:r>
              <a:rPr lang="fa-IR" b="1" dirty="0" err="1"/>
              <a:t>ثانيه</a:t>
            </a:r>
            <a:r>
              <a:rPr lang="fa-IR" b="1" dirty="0"/>
              <a:t> و </a:t>
            </a:r>
            <a:r>
              <a:rPr lang="fa-IR" b="1" dirty="0" err="1"/>
              <a:t>خشك</a:t>
            </a:r>
            <a:r>
              <a:rPr lang="fa-IR" b="1" dirty="0"/>
              <a:t> </a:t>
            </a:r>
            <a:r>
              <a:rPr lang="fa-IR" b="1" dirty="0" err="1"/>
              <a:t>كردن</a:t>
            </a:r>
            <a:r>
              <a:rPr lang="fa-IR" b="1" dirty="0"/>
              <a:t> پوست قبل از </a:t>
            </a:r>
            <a:r>
              <a:rPr lang="fa-IR" b="1" dirty="0" err="1"/>
              <a:t>كارگذاري</a:t>
            </a:r>
            <a:r>
              <a:rPr lang="fa-IR" b="1" dirty="0"/>
              <a:t> </a:t>
            </a:r>
            <a:r>
              <a:rPr lang="fa-IR" b="1" dirty="0" err="1"/>
              <a:t>كاتتر</a:t>
            </a:r>
            <a:r>
              <a:rPr lang="fa-IR" b="1" dirty="0"/>
              <a:t> به مدت 2 </a:t>
            </a:r>
            <a:r>
              <a:rPr lang="fa-IR" b="1" dirty="0" err="1"/>
              <a:t>دقيقه</a:t>
            </a:r>
            <a:endParaRPr lang="fa-IR" b="1" dirty="0"/>
          </a:p>
          <a:p>
            <a:pPr algn="r" rtl="1"/>
            <a:r>
              <a:rPr lang="fa-IR" b="1" dirty="0"/>
              <a:t>  4- عدم تماس محل </a:t>
            </a:r>
            <a:r>
              <a:rPr lang="fa-IR" b="1" dirty="0" err="1"/>
              <a:t>كارگذاري</a:t>
            </a:r>
            <a:r>
              <a:rPr lang="fa-IR" b="1" dirty="0"/>
              <a:t> </a:t>
            </a:r>
            <a:r>
              <a:rPr lang="fa-IR" b="1" dirty="0" err="1"/>
              <a:t>كاتتر</a:t>
            </a:r>
            <a:r>
              <a:rPr lang="fa-IR" b="1" dirty="0"/>
              <a:t> با دست</a:t>
            </a:r>
          </a:p>
          <a:p>
            <a:pPr algn="r" rtl="1"/>
            <a:r>
              <a:rPr lang="fa-IR" b="1" dirty="0"/>
              <a:t>  5- </a:t>
            </a:r>
            <a:r>
              <a:rPr lang="fa-IR" b="1" dirty="0" err="1"/>
              <a:t>كاتتر</a:t>
            </a:r>
            <a:r>
              <a:rPr lang="fa-IR" b="1" dirty="0"/>
              <a:t> ساب </a:t>
            </a:r>
            <a:r>
              <a:rPr lang="fa-IR" b="1" dirty="0" err="1"/>
              <a:t>كلاوين</a:t>
            </a:r>
            <a:r>
              <a:rPr lang="fa-IR" b="1" dirty="0"/>
              <a:t> </a:t>
            </a:r>
            <a:r>
              <a:rPr lang="fa-IR" b="1" dirty="0" err="1"/>
              <a:t>ارجحيت</a:t>
            </a:r>
            <a:r>
              <a:rPr lang="fa-IR" b="1" dirty="0"/>
              <a:t> دارد.</a:t>
            </a:r>
          </a:p>
          <a:p>
            <a:pPr algn="r" rtl="1"/>
            <a:r>
              <a:rPr lang="fa-IR" b="1" dirty="0"/>
              <a:t> 6- </a:t>
            </a:r>
            <a:r>
              <a:rPr lang="fa-IR" b="1" dirty="0" err="1"/>
              <a:t>كنترل</a:t>
            </a:r>
            <a:r>
              <a:rPr lang="fa-IR" b="1" dirty="0"/>
              <a:t> و </a:t>
            </a:r>
            <a:r>
              <a:rPr lang="fa-IR" b="1" dirty="0" err="1"/>
              <a:t>ارزيابي</a:t>
            </a:r>
            <a:r>
              <a:rPr lang="fa-IR" b="1" dirty="0"/>
              <a:t> روزانه </a:t>
            </a:r>
            <a:r>
              <a:rPr lang="fa-IR" b="1" dirty="0" err="1"/>
              <a:t>كاتتر</a:t>
            </a:r>
            <a:r>
              <a:rPr lang="fa-IR" b="1" dirty="0"/>
              <a:t> جهت برداشتن هر چه </a:t>
            </a:r>
            <a:r>
              <a:rPr lang="fa-IR" b="1" dirty="0" err="1"/>
              <a:t>سريعتر</a:t>
            </a:r>
            <a:r>
              <a:rPr lang="fa-IR" b="1" dirty="0"/>
              <a:t> آن</a:t>
            </a:r>
          </a:p>
          <a:p>
            <a:pPr algn="r" rtl="1"/>
            <a:r>
              <a:rPr lang="fa-IR" b="1" dirty="0"/>
              <a:t> 7- </a:t>
            </a:r>
            <a:r>
              <a:rPr lang="fa-IR" b="1" dirty="0" err="1"/>
              <a:t>رعايت</a:t>
            </a:r>
            <a:r>
              <a:rPr lang="fa-IR" b="1" dirty="0"/>
              <a:t> </a:t>
            </a:r>
            <a:r>
              <a:rPr lang="fa-IR" b="1" dirty="0" err="1"/>
              <a:t>نكات</a:t>
            </a:r>
            <a:r>
              <a:rPr lang="fa-IR" b="1" dirty="0"/>
              <a:t> </a:t>
            </a:r>
            <a:r>
              <a:rPr lang="fa-IR" b="1" dirty="0" err="1"/>
              <a:t>آسپتيك</a:t>
            </a:r>
            <a:r>
              <a:rPr lang="fa-IR" b="1" dirty="0"/>
              <a:t> بهنگام </a:t>
            </a:r>
            <a:r>
              <a:rPr lang="fa-IR" b="1" dirty="0" err="1"/>
              <a:t>تزريق</a:t>
            </a:r>
            <a:r>
              <a:rPr lang="fa-IR" b="1" dirty="0"/>
              <a:t> </a:t>
            </a:r>
            <a:r>
              <a:rPr lang="fa-IR" b="1" dirty="0" err="1"/>
              <a:t>مايعات</a:t>
            </a:r>
            <a:r>
              <a:rPr lang="fa-IR" b="1" dirty="0"/>
              <a:t> داخل </a:t>
            </a:r>
            <a:r>
              <a:rPr lang="fa-IR" b="1" dirty="0" err="1"/>
              <a:t>وريدي</a:t>
            </a:r>
            <a:r>
              <a:rPr lang="fa-IR" b="1" dirty="0"/>
              <a:t> و داروها از </a:t>
            </a:r>
            <a:r>
              <a:rPr lang="fa-IR" b="1" dirty="0" err="1"/>
              <a:t>طريق</a:t>
            </a:r>
            <a:r>
              <a:rPr lang="fa-IR" b="1" dirty="0"/>
              <a:t> </a:t>
            </a:r>
            <a:r>
              <a:rPr lang="en-US" b="1" dirty="0"/>
              <a:t>CVC</a:t>
            </a:r>
          </a:p>
          <a:p>
            <a:pPr algn="r" rtl="1"/>
            <a:r>
              <a:rPr lang="en-US" b="1" dirty="0"/>
              <a:t> 8- </a:t>
            </a:r>
            <a:r>
              <a:rPr lang="fa-IR" b="1" dirty="0" err="1"/>
              <a:t>تعويض</a:t>
            </a:r>
            <a:r>
              <a:rPr lang="fa-IR" b="1" dirty="0"/>
              <a:t> ست سرم هر 48 تا 72 ساعت ( در صورت استفاده از خون و فرآورده </a:t>
            </a:r>
            <a:r>
              <a:rPr lang="fa-IR" b="1" dirty="0" err="1"/>
              <a:t>هاي</a:t>
            </a:r>
            <a:r>
              <a:rPr lang="fa-IR" b="1" dirty="0"/>
              <a:t> آن ، </a:t>
            </a:r>
            <a:r>
              <a:rPr lang="fa-IR" b="1" dirty="0" err="1"/>
              <a:t>ليپيدها</a:t>
            </a:r>
            <a:r>
              <a:rPr lang="fa-IR" b="1" dirty="0"/>
              <a:t> و </a:t>
            </a:r>
            <a:r>
              <a:rPr lang="fa-IR" b="1" dirty="0" err="1"/>
              <a:t>داروي</a:t>
            </a:r>
            <a:r>
              <a:rPr lang="fa-IR" b="1" dirty="0"/>
              <a:t> </a:t>
            </a:r>
            <a:r>
              <a:rPr lang="fa-IR" b="1" dirty="0" err="1"/>
              <a:t>پروپوفول</a:t>
            </a:r>
            <a:r>
              <a:rPr lang="fa-IR" b="1" dirty="0"/>
              <a:t> ، </a:t>
            </a:r>
            <a:r>
              <a:rPr lang="fa-IR" b="1" dirty="0" err="1"/>
              <a:t>مي</a:t>
            </a:r>
            <a:r>
              <a:rPr lang="fa-IR" b="1" dirty="0"/>
              <a:t> </a:t>
            </a:r>
            <a:r>
              <a:rPr lang="fa-IR" b="1" dirty="0" err="1"/>
              <a:t>بايست</a:t>
            </a:r>
            <a:r>
              <a:rPr lang="fa-IR" b="1" dirty="0"/>
              <a:t> ست بعد از هر بار </a:t>
            </a:r>
            <a:r>
              <a:rPr lang="fa-IR" b="1" dirty="0" err="1"/>
              <a:t>تزريق</a:t>
            </a:r>
            <a:r>
              <a:rPr lang="fa-IR" b="1" dirty="0"/>
              <a:t> </a:t>
            </a:r>
            <a:r>
              <a:rPr lang="fa-IR" b="1" dirty="0" err="1"/>
              <a:t>تعويض</a:t>
            </a:r>
            <a:r>
              <a:rPr lang="fa-IR" b="1" dirty="0"/>
              <a:t> شود. )</a:t>
            </a:r>
          </a:p>
          <a:p>
            <a:pPr algn="r" rtl="1"/>
            <a:r>
              <a:rPr lang="fa-IR" b="1" dirty="0"/>
              <a:t>9- </a:t>
            </a:r>
            <a:r>
              <a:rPr lang="fa-IR" b="1" dirty="0" err="1"/>
              <a:t>تعويض</a:t>
            </a:r>
            <a:r>
              <a:rPr lang="fa-IR" b="1" dirty="0"/>
              <a:t> خط </a:t>
            </a:r>
            <a:r>
              <a:rPr lang="fa-IR" b="1" dirty="0" err="1"/>
              <a:t>وريدي</a:t>
            </a:r>
            <a:r>
              <a:rPr lang="fa-IR" b="1" dirty="0"/>
              <a:t> و </a:t>
            </a:r>
            <a:r>
              <a:rPr lang="fa-IR" b="1" dirty="0" err="1"/>
              <a:t>آنژيوكت</a:t>
            </a:r>
            <a:r>
              <a:rPr lang="fa-IR" b="1" dirty="0"/>
              <a:t> هر 24 ساعت جهت </a:t>
            </a:r>
            <a:r>
              <a:rPr lang="fa-IR" b="1" dirty="0" err="1"/>
              <a:t>تزريق</a:t>
            </a:r>
            <a:r>
              <a:rPr lang="fa-IR" b="1" dirty="0"/>
              <a:t> </a:t>
            </a:r>
            <a:r>
              <a:rPr lang="fa-IR" b="1" dirty="0" err="1"/>
              <a:t>فرواورهاي</a:t>
            </a:r>
            <a:r>
              <a:rPr lang="fa-IR" b="1" dirty="0"/>
              <a:t> </a:t>
            </a:r>
            <a:r>
              <a:rPr lang="fa-IR" b="1" dirty="0" err="1"/>
              <a:t>خوني</a:t>
            </a:r>
            <a:r>
              <a:rPr lang="fa-IR" b="1" dirty="0"/>
              <a:t> و هر 6 تا 12 ساعت جهت </a:t>
            </a:r>
            <a:r>
              <a:rPr lang="fa-IR" b="1" dirty="0" err="1"/>
              <a:t>تزريق</a:t>
            </a:r>
            <a:r>
              <a:rPr lang="fa-IR" b="1" dirty="0"/>
              <a:t> </a:t>
            </a:r>
            <a:r>
              <a:rPr lang="fa-IR" b="1" dirty="0" err="1"/>
              <a:t>ليپيد</a:t>
            </a:r>
            <a:r>
              <a:rPr lang="fa-IR" b="1" dirty="0"/>
              <a:t> و </a:t>
            </a:r>
            <a:r>
              <a:rPr lang="fa-IR" b="1" dirty="0" err="1"/>
              <a:t>پرپوفول</a:t>
            </a:r>
            <a:endParaRPr lang="fa-IR" b="1" dirty="0"/>
          </a:p>
          <a:p>
            <a:pPr algn="r" rtl="1"/>
            <a:r>
              <a:rPr lang="fa-IR" b="1" dirty="0"/>
              <a:t>10-تعويض 48 ساعت پانسمان (</a:t>
            </a:r>
            <a:r>
              <a:rPr lang="fa-IR" b="1" dirty="0" err="1"/>
              <a:t>باگاز</a:t>
            </a:r>
            <a:r>
              <a:rPr lang="fa-IR" b="1" dirty="0"/>
              <a:t>) محل </a:t>
            </a:r>
            <a:r>
              <a:rPr lang="fa-IR" b="1" dirty="0" err="1"/>
              <a:t>كارگذاري</a:t>
            </a:r>
            <a:r>
              <a:rPr lang="fa-IR" b="1" dirty="0"/>
              <a:t> </a:t>
            </a:r>
            <a:r>
              <a:rPr lang="fa-IR" b="1" dirty="0" err="1"/>
              <a:t>كاتتر</a:t>
            </a:r>
            <a:r>
              <a:rPr lang="fa-IR" b="1" dirty="0"/>
              <a:t> </a:t>
            </a:r>
            <a:r>
              <a:rPr lang="fa-IR" b="1" dirty="0" err="1"/>
              <a:t>وريد</a:t>
            </a:r>
            <a:r>
              <a:rPr lang="fa-IR" b="1" dirty="0"/>
              <a:t> </a:t>
            </a:r>
            <a:r>
              <a:rPr lang="fa-IR" b="1" dirty="0" err="1"/>
              <a:t>مركزي</a:t>
            </a:r>
            <a:r>
              <a:rPr lang="fa-IR" b="1" dirty="0"/>
              <a:t> و </a:t>
            </a:r>
            <a:r>
              <a:rPr lang="fa-IR" b="1" dirty="0" err="1"/>
              <a:t>كنترل</a:t>
            </a:r>
            <a:r>
              <a:rPr lang="fa-IR" b="1" dirty="0"/>
              <a:t> موضع پانسمان از نظر عفونت </a:t>
            </a:r>
            <a:r>
              <a:rPr lang="fa-IR" b="1" dirty="0" err="1"/>
              <a:t>موضعي</a:t>
            </a:r>
            <a:endParaRPr lang="fa-IR" b="1" dirty="0"/>
          </a:p>
          <a:p>
            <a:pPr algn="r" rtl="1"/>
            <a:r>
              <a:rPr lang="fa-IR" b="1" dirty="0"/>
              <a:t>  11- </a:t>
            </a:r>
            <a:r>
              <a:rPr lang="fa-IR" b="1" dirty="0" err="1"/>
              <a:t>تعويض</a:t>
            </a:r>
            <a:r>
              <a:rPr lang="fa-IR" b="1" dirty="0"/>
              <a:t> هفته </a:t>
            </a:r>
            <a:r>
              <a:rPr lang="fa-IR" b="1" dirty="0" err="1"/>
              <a:t>اي</a:t>
            </a:r>
            <a:r>
              <a:rPr lang="fa-IR" b="1" dirty="0"/>
              <a:t> پانسمان شفاف و </a:t>
            </a:r>
            <a:r>
              <a:rPr lang="fa-IR" b="1" dirty="0" err="1"/>
              <a:t>نيمه</a:t>
            </a:r>
            <a:r>
              <a:rPr lang="fa-IR" b="1" dirty="0"/>
              <a:t> </a:t>
            </a:r>
            <a:r>
              <a:rPr lang="fa-IR" b="1" dirty="0" err="1"/>
              <a:t>جذبي</a:t>
            </a:r>
            <a:r>
              <a:rPr lang="fa-IR" b="1" dirty="0"/>
              <a:t> محل </a:t>
            </a:r>
            <a:r>
              <a:rPr lang="fa-IR" b="1" dirty="0" err="1"/>
              <a:t>كارگذاري</a:t>
            </a:r>
            <a:r>
              <a:rPr lang="fa-IR" b="1" dirty="0"/>
              <a:t> </a:t>
            </a:r>
            <a:r>
              <a:rPr lang="fa-IR" b="1" dirty="0" err="1"/>
              <a:t>كاتتر</a:t>
            </a:r>
            <a:r>
              <a:rPr lang="fa-IR" b="1" dirty="0"/>
              <a:t> </a:t>
            </a:r>
            <a:r>
              <a:rPr lang="fa-IR" b="1" dirty="0" err="1"/>
              <a:t>وريدي</a:t>
            </a:r>
            <a:r>
              <a:rPr lang="fa-IR" b="1" dirty="0"/>
              <a:t> </a:t>
            </a:r>
            <a:r>
              <a:rPr lang="fa-IR" b="1" dirty="0" err="1"/>
              <a:t>مركزي</a:t>
            </a:r>
            <a:endParaRPr lang="fa-IR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8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z="3600" dirty="0"/>
              <a:t>پيشگيري از عفونت </a:t>
            </a:r>
            <a:r>
              <a:rPr lang="fa-IR" sz="3600" dirty="0" smtClean="0"/>
              <a:t/>
            </a:r>
            <a:br>
              <a:rPr lang="fa-IR" sz="3600" dirty="0" smtClean="0"/>
            </a:br>
            <a:r>
              <a:rPr lang="fa-IR" sz="3600" dirty="0" smtClean="0"/>
              <a:t>محل </a:t>
            </a:r>
            <a:r>
              <a:rPr lang="fa-IR" sz="3600" dirty="0"/>
              <a:t>عمل جراحي 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27"/>
            <a:ext cx="8784976" cy="4419600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2000" b="1" dirty="0" smtClean="0"/>
              <a:t>  عفونت هاي محل عمل جراحي </a:t>
            </a:r>
            <a:r>
              <a:rPr lang="fa-IR" sz="2000" b="1" dirty="0"/>
              <a:t>شيوع 2 </a:t>
            </a:r>
            <a:r>
              <a:rPr lang="fa-IR" sz="2000" b="1" dirty="0" smtClean="0"/>
              <a:t>تا 3 درصد و 40 تا 60 درصد موارد قابل پيشگيري. </a:t>
            </a:r>
          </a:p>
          <a:p>
            <a:pPr algn="r" rtl="1">
              <a:lnSpc>
                <a:spcPct val="150000"/>
              </a:lnSpc>
            </a:pPr>
            <a:r>
              <a:rPr lang="fa-IR" sz="2000" b="1" dirty="0" err="1" smtClean="0"/>
              <a:t>تضعيف</a:t>
            </a:r>
            <a:r>
              <a:rPr lang="fa-IR" sz="2000" b="1" dirty="0" smtClean="0"/>
              <a:t> </a:t>
            </a:r>
            <a:r>
              <a:rPr lang="fa-IR" sz="2000" b="1" dirty="0" err="1" smtClean="0"/>
              <a:t>سيستم</a:t>
            </a:r>
            <a:r>
              <a:rPr lang="fa-IR" sz="2000" b="1" dirty="0" smtClean="0"/>
              <a:t> </a:t>
            </a:r>
            <a:r>
              <a:rPr lang="fa-IR" sz="2000" b="1" dirty="0" err="1" smtClean="0"/>
              <a:t>ايمني</a:t>
            </a:r>
            <a:r>
              <a:rPr lang="fa-IR" sz="2000" b="1" dirty="0" smtClean="0"/>
              <a:t> ، استرس </a:t>
            </a:r>
            <a:r>
              <a:rPr lang="fa-IR" sz="2000" b="1" dirty="0" err="1" smtClean="0"/>
              <a:t>بيماري</a:t>
            </a:r>
            <a:r>
              <a:rPr lang="fa-IR" sz="2000" b="1" dirty="0" smtClean="0"/>
              <a:t> و زخم آلوده ، </a:t>
            </a:r>
            <a:r>
              <a:rPr lang="fa-IR" sz="2000" b="1" dirty="0" err="1" smtClean="0"/>
              <a:t>بيماران</a:t>
            </a:r>
            <a:r>
              <a:rPr lang="fa-IR" sz="2000" b="1" dirty="0" smtClean="0"/>
              <a:t> </a:t>
            </a:r>
            <a:r>
              <a:rPr lang="fa-IR" sz="2000" b="1" dirty="0" err="1" smtClean="0"/>
              <a:t>بستري</a:t>
            </a:r>
            <a:r>
              <a:rPr lang="fa-IR" sz="2000" b="1" dirty="0" smtClean="0"/>
              <a:t> در </a:t>
            </a:r>
            <a:r>
              <a:rPr lang="en-US" sz="2000" b="1" dirty="0" smtClean="0"/>
              <a:t>ICU </a:t>
            </a:r>
            <a:r>
              <a:rPr lang="fa-IR" sz="2000" b="1" dirty="0" smtClean="0"/>
              <a:t>را مستعد عفونت محل عمل </a:t>
            </a:r>
            <a:r>
              <a:rPr lang="fa-IR" sz="2000" b="1" dirty="0" err="1" smtClean="0"/>
              <a:t>مي</a:t>
            </a:r>
            <a:r>
              <a:rPr lang="fa-IR" sz="2000" b="1" dirty="0" smtClean="0"/>
              <a:t> </a:t>
            </a:r>
            <a:r>
              <a:rPr lang="fa-IR" sz="2000" b="1" dirty="0" err="1" smtClean="0"/>
              <a:t>كند</a:t>
            </a:r>
            <a:r>
              <a:rPr lang="fa-IR" sz="2000" b="1" dirty="0" smtClean="0"/>
              <a:t>. </a:t>
            </a:r>
          </a:p>
          <a:p>
            <a:pPr algn="r" rtl="1">
              <a:lnSpc>
                <a:spcPct val="150000"/>
              </a:lnSpc>
            </a:pPr>
            <a:r>
              <a:rPr lang="fa-IR" sz="2000" b="1" dirty="0" smtClean="0"/>
              <a:t>اصول </a:t>
            </a:r>
            <a:r>
              <a:rPr lang="fa-IR" sz="2000" b="1" dirty="0" err="1" smtClean="0"/>
              <a:t>كلي</a:t>
            </a:r>
            <a:r>
              <a:rPr lang="fa-IR" sz="2000" b="1" dirty="0" smtClean="0"/>
              <a:t> </a:t>
            </a:r>
            <a:r>
              <a:rPr lang="fa-IR" sz="2000" b="1" dirty="0" err="1" smtClean="0"/>
              <a:t>پيشگيري</a:t>
            </a:r>
            <a:r>
              <a:rPr lang="fa-IR" sz="2000" b="1" dirty="0" smtClean="0"/>
              <a:t> از عفونت محل عمل </a:t>
            </a:r>
            <a:r>
              <a:rPr lang="fa-IR" sz="2000" b="1" dirty="0" err="1" smtClean="0"/>
              <a:t>جراحي</a:t>
            </a:r>
            <a:r>
              <a:rPr lang="fa-IR" sz="2000" b="1" dirty="0" smtClean="0"/>
              <a:t> عبارتست از :</a:t>
            </a:r>
          </a:p>
          <a:p>
            <a:pPr algn="r" rtl="1">
              <a:lnSpc>
                <a:spcPct val="150000"/>
              </a:lnSpc>
            </a:pPr>
            <a:r>
              <a:rPr lang="fa-IR" sz="2000" b="1" dirty="0" smtClean="0"/>
              <a:t>1- </a:t>
            </a:r>
            <a:r>
              <a:rPr lang="fa-IR" sz="2000" b="1" dirty="0"/>
              <a:t>انتخاب نوع ، دوز و زمان مناسب ( 1 ساعت قبل از عمل ) جهت </a:t>
            </a:r>
            <a:r>
              <a:rPr lang="fa-IR" sz="2000" b="1" dirty="0" err="1"/>
              <a:t>تزريق</a:t>
            </a:r>
            <a:r>
              <a:rPr lang="fa-IR" sz="2000" b="1" dirty="0"/>
              <a:t> </a:t>
            </a:r>
            <a:r>
              <a:rPr lang="fa-IR" sz="2000" b="1" dirty="0" err="1"/>
              <a:t>آنتي</a:t>
            </a:r>
            <a:r>
              <a:rPr lang="fa-IR" sz="2000" b="1" dirty="0"/>
              <a:t> </a:t>
            </a:r>
            <a:r>
              <a:rPr lang="fa-IR" sz="2000" b="1" dirty="0" err="1"/>
              <a:t>بيوتيك</a:t>
            </a:r>
            <a:r>
              <a:rPr lang="fa-IR" sz="2000" b="1" dirty="0"/>
              <a:t> </a:t>
            </a:r>
            <a:r>
              <a:rPr lang="fa-IR" sz="2000" b="1" dirty="0" err="1" smtClean="0"/>
              <a:t>پروفيلاكسي</a:t>
            </a:r>
            <a:endParaRPr lang="fa-IR" sz="2000" b="1" dirty="0"/>
          </a:p>
          <a:p>
            <a:pPr algn="r" rtl="1">
              <a:lnSpc>
                <a:spcPct val="150000"/>
              </a:lnSpc>
            </a:pPr>
            <a:r>
              <a:rPr lang="fa-IR" sz="2000" b="1" dirty="0"/>
              <a:t> 2- توقف </a:t>
            </a:r>
            <a:r>
              <a:rPr lang="fa-IR" sz="2000" b="1" dirty="0" err="1"/>
              <a:t>آنتي</a:t>
            </a:r>
            <a:r>
              <a:rPr lang="fa-IR" sz="2000" b="1" dirty="0"/>
              <a:t> </a:t>
            </a:r>
            <a:r>
              <a:rPr lang="fa-IR" sz="2000" b="1" dirty="0" err="1"/>
              <a:t>بيوتيك</a:t>
            </a:r>
            <a:r>
              <a:rPr lang="fa-IR" sz="2000" b="1" dirty="0"/>
              <a:t> ها بعد از عمل </a:t>
            </a:r>
            <a:r>
              <a:rPr lang="fa-IR" sz="2000" b="1" dirty="0" err="1"/>
              <a:t>جراحي</a:t>
            </a:r>
            <a:r>
              <a:rPr lang="fa-IR" sz="2000" b="1" dirty="0"/>
              <a:t> (24 ساعت بعد از </a:t>
            </a:r>
            <a:r>
              <a:rPr lang="fa-IR" sz="2000" b="1" dirty="0" err="1"/>
              <a:t>جراحي</a:t>
            </a:r>
            <a:r>
              <a:rPr lang="fa-IR" sz="2000" b="1" dirty="0"/>
              <a:t> </a:t>
            </a:r>
            <a:r>
              <a:rPr lang="fa-IR" sz="2000" b="1" dirty="0" err="1"/>
              <a:t>عمومي</a:t>
            </a:r>
            <a:r>
              <a:rPr lang="fa-IR" sz="2000" b="1" dirty="0"/>
              <a:t> و 48 ساعت بعد از </a:t>
            </a:r>
            <a:r>
              <a:rPr lang="fa-IR" sz="2000" b="1" dirty="0" err="1"/>
              <a:t>جراحي</a:t>
            </a:r>
            <a:r>
              <a:rPr lang="fa-IR" sz="2000" b="1" dirty="0"/>
              <a:t> قلب</a:t>
            </a:r>
            <a:r>
              <a:rPr lang="fa-IR" sz="2000" b="1" dirty="0" smtClean="0"/>
              <a:t>)</a:t>
            </a:r>
            <a:endParaRPr lang="fa-IR" sz="2000" b="1" dirty="0"/>
          </a:p>
          <a:p>
            <a:pPr algn="r" rtl="1">
              <a:lnSpc>
                <a:spcPct val="150000"/>
              </a:lnSpc>
            </a:pPr>
            <a:r>
              <a:rPr lang="fa-IR" sz="2000" b="1" dirty="0"/>
              <a:t>  3- </a:t>
            </a:r>
            <a:r>
              <a:rPr lang="fa-IR" sz="2000" b="1" dirty="0" err="1"/>
              <a:t>رعايت</a:t>
            </a:r>
            <a:r>
              <a:rPr lang="fa-IR" sz="2000" b="1" dirty="0"/>
              <a:t> </a:t>
            </a:r>
            <a:r>
              <a:rPr lang="fa-IR" sz="2000" b="1" dirty="0" err="1"/>
              <a:t>نكات</a:t>
            </a:r>
            <a:r>
              <a:rPr lang="fa-IR" sz="2000" b="1" dirty="0"/>
              <a:t> </a:t>
            </a:r>
            <a:r>
              <a:rPr lang="fa-IR" sz="2000" b="1" dirty="0" err="1"/>
              <a:t>آسپتيك</a:t>
            </a:r>
            <a:r>
              <a:rPr lang="fa-IR" sz="2000" b="1" dirty="0"/>
              <a:t> </a:t>
            </a:r>
            <a:r>
              <a:rPr lang="fa-IR" sz="2000" b="1" dirty="0" err="1"/>
              <a:t>حين</a:t>
            </a:r>
            <a:r>
              <a:rPr lang="fa-IR" sz="2000" b="1" dirty="0"/>
              <a:t> عمل </a:t>
            </a:r>
            <a:r>
              <a:rPr lang="fa-IR" sz="2000" b="1" dirty="0" err="1"/>
              <a:t>جراحي</a:t>
            </a:r>
            <a:r>
              <a:rPr lang="fa-IR" sz="2000" b="1" dirty="0"/>
              <a:t> و </a:t>
            </a:r>
            <a:r>
              <a:rPr lang="fa-IR" sz="2000" b="1" dirty="0" err="1"/>
              <a:t>حين</a:t>
            </a:r>
            <a:r>
              <a:rPr lang="fa-IR" sz="2000" b="1" dirty="0"/>
              <a:t> </a:t>
            </a:r>
            <a:r>
              <a:rPr lang="fa-IR" sz="2000" b="1" dirty="0" err="1"/>
              <a:t>تعويض</a:t>
            </a:r>
            <a:r>
              <a:rPr lang="fa-IR" sz="2000" b="1" dirty="0"/>
              <a:t> پانسمان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81128"/>
            <a:ext cx="3382963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59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Grp="1" noChangeArrowheads="1"/>
          </p:cNvSpPr>
          <p:nvPr>
            <p:ph type="title"/>
          </p:nvPr>
        </p:nvSpPr>
        <p:spPr>
          <a:xfrm>
            <a:off x="395536" y="5257800"/>
            <a:ext cx="8062664" cy="1143000"/>
          </a:xfrm>
        </p:spPr>
        <p:txBody>
          <a:bodyPr/>
          <a:lstStyle/>
          <a:p>
            <a:pPr algn="r" rtl="1" eaLnBrk="1" hangingPunct="1"/>
            <a:r>
              <a:rPr lang="fa-IR" altLang="en-US" sz="6000" dirty="0" smtClean="0"/>
              <a:t>مروری بر اقدامات شایع در بخشهای </a:t>
            </a:r>
            <a:r>
              <a:rPr lang="en-US" altLang="en-US" sz="6000" dirty="0" smtClean="0"/>
              <a:t>NICU</a:t>
            </a:r>
            <a:r>
              <a:rPr lang="fa-IR" altLang="en-US" sz="6000" dirty="0" smtClean="0"/>
              <a:t> :</a:t>
            </a:r>
            <a:endParaRPr lang="en-US" altLang="en-US" sz="6000" dirty="0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rtl="1" eaLnBrk="1" hangingPunct="1"/>
            <a:r>
              <a:rPr lang="fa-IR" altLang="en-US" smtClean="0"/>
              <a:t>رعایت اصول بهداشتی جهت تزریق مایعات داخل عروقی</a:t>
            </a:r>
          </a:p>
          <a:p>
            <a:pPr algn="r" rtl="1" eaLnBrk="1" hangingPunct="1"/>
            <a:r>
              <a:rPr lang="fa-IR" altLang="en-US" smtClean="0"/>
              <a:t>بهداشت پوست نوزادان</a:t>
            </a:r>
          </a:p>
          <a:p>
            <a:pPr algn="r" rtl="1" eaLnBrk="1" hangingPunct="1"/>
            <a:r>
              <a:rPr lang="fa-IR" altLang="en-US" smtClean="0"/>
              <a:t>رعایت بهداشت چشم ها</a:t>
            </a:r>
          </a:p>
          <a:p>
            <a:pPr algn="r" rtl="1" eaLnBrk="1" hangingPunct="1"/>
            <a:r>
              <a:rPr lang="fa-IR" altLang="en-US" smtClean="0"/>
              <a:t> رعایت بهداشت تغذیه</a:t>
            </a:r>
          </a:p>
          <a:p>
            <a:pPr algn="r" rtl="1" eaLnBrk="1" hangingPunct="1">
              <a:buFont typeface="Wingdings" pitchFamily="2" charset="2"/>
              <a:buNone/>
            </a:pPr>
            <a:r>
              <a:rPr lang="fa-IR" altLang="en-US" smtClean="0"/>
              <a:t> </a:t>
            </a:r>
            <a:endParaRPr lang="en-US" altLang="en-US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6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6600" dirty="0" smtClean="0"/>
              <a:t>اهداف کنترل عفونت 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 حفظ ایمنی وسلامت  بیماران، کارکنان و محیط</a:t>
            </a:r>
          </a:p>
          <a:p>
            <a:pPr algn="r" rtl="1"/>
            <a:r>
              <a:rPr lang="fa-IR" dirty="0" smtClean="0"/>
              <a:t>کاهش مرگ و میر</a:t>
            </a:r>
          </a:p>
          <a:p>
            <a:pPr algn="r" rtl="1"/>
            <a:r>
              <a:rPr lang="fa-IR" dirty="0" smtClean="0"/>
              <a:t>پیشگیری از انتقال عفونت</a:t>
            </a:r>
          </a:p>
          <a:p>
            <a:pPr algn="r" rtl="1"/>
            <a:r>
              <a:rPr lang="fa-IR" dirty="0" smtClean="0"/>
              <a:t>جلوگیری از مقاومت میکروبی</a:t>
            </a:r>
          </a:p>
          <a:p>
            <a:pPr algn="r" rtl="1"/>
            <a:r>
              <a:rPr lang="fa-IR" dirty="0" smtClean="0"/>
              <a:t>افزایش آگاهی و مهارت کارکنان ( اشنایی با علل و عوامل مداخله کننده در ایجاد عفونت )</a:t>
            </a:r>
          </a:p>
          <a:p>
            <a:pPr algn="r" rtl="1"/>
            <a:r>
              <a:rPr lang="fa-IR" dirty="0" smtClean="0"/>
              <a:t>افزایش رضایتمندی بیماران، همراهان و کارکنان</a:t>
            </a:r>
          </a:p>
          <a:p>
            <a:pPr algn="r" rtl="1"/>
            <a:r>
              <a:rPr lang="fa-IR" dirty="0" smtClean="0"/>
              <a:t>کاهش مدت بستری و هزینه درمانی</a:t>
            </a:r>
          </a:p>
          <a:p>
            <a:pPr algn="r" rtl="1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177958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89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Grp="1" noChangeArrowheads="1"/>
          </p:cNvSpPr>
          <p:nvPr>
            <p:ph type="title"/>
          </p:nvPr>
        </p:nvSpPr>
        <p:spPr>
          <a:xfrm>
            <a:off x="611560" y="5257800"/>
            <a:ext cx="7846640" cy="1143000"/>
          </a:xfrm>
        </p:spPr>
        <p:txBody>
          <a:bodyPr/>
          <a:lstStyle/>
          <a:p>
            <a:pPr algn="r" rtl="1" eaLnBrk="1" hangingPunct="1"/>
            <a:r>
              <a:rPr lang="fa-IR" altLang="en-US" sz="5400" dirty="0" smtClean="0"/>
              <a:t>اصول کلی کنترل عفونت در </a:t>
            </a:r>
            <a:r>
              <a:rPr lang="en-US" altLang="en-US" sz="5400" dirty="0" smtClean="0"/>
              <a:t>NICU</a:t>
            </a:r>
            <a:r>
              <a:rPr lang="fa-IR" altLang="en-US" sz="5400" dirty="0" smtClean="0"/>
              <a:t> :</a:t>
            </a:r>
            <a:endParaRPr lang="en-US" altLang="en-US" sz="5400" dirty="0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rtl="1" eaLnBrk="1" hangingPunct="1"/>
            <a:r>
              <a:rPr lang="fa-IR" altLang="en-US" dirty="0" smtClean="0"/>
              <a:t>شستشوی دستها توسط پرسنل، ملاقات کنندگان و مادران </a:t>
            </a:r>
          </a:p>
          <a:p>
            <a:pPr algn="r" rtl="1" eaLnBrk="1" hangingPunct="1"/>
            <a:r>
              <a:rPr lang="fa-IR" altLang="en-US" dirty="0" smtClean="0"/>
              <a:t>استفاده از دستکش و گان</a:t>
            </a:r>
          </a:p>
          <a:p>
            <a:pPr algn="r" rtl="1" eaLnBrk="1" hangingPunct="1">
              <a:buFont typeface="Wingdings" pitchFamily="2" charset="2"/>
              <a:buNone/>
            </a:pPr>
            <a:r>
              <a:rPr lang="fa-IR" altLang="en-US" b="1" dirty="0" smtClean="0">
                <a:solidFill>
                  <a:srgbClr val="FF0000"/>
                </a:solidFill>
              </a:rPr>
              <a:t>استفاده روتین از گان</a:t>
            </a:r>
            <a:r>
              <a:rPr lang="en-US" altLang="en-US" b="1" dirty="0" smtClean="0">
                <a:solidFill>
                  <a:srgbClr val="FF0000"/>
                </a:solidFill>
              </a:rPr>
              <a:t>(Gown) </a:t>
            </a:r>
            <a:r>
              <a:rPr lang="fa-IR" altLang="en-US" b="1" dirty="0" smtClean="0">
                <a:solidFill>
                  <a:srgbClr val="FF0000"/>
                </a:solidFill>
              </a:rPr>
              <a:t> در بخشهای ویژه نوزادان</a:t>
            </a:r>
            <a:r>
              <a:rPr lang="en-US" altLang="en-US" b="1" dirty="0" smtClean="0">
                <a:solidFill>
                  <a:srgbClr val="FF0000"/>
                </a:solidFill>
              </a:rPr>
              <a:t>  </a:t>
            </a:r>
            <a:r>
              <a:rPr lang="fa-IR" altLang="en-US" b="1" dirty="0" smtClean="0">
                <a:solidFill>
                  <a:srgbClr val="FF0000"/>
                </a:solidFill>
              </a:rPr>
              <a:t>توصیه نمی شود </a:t>
            </a:r>
          </a:p>
          <a:p>
            <a:pPr algn="r" rtl="1" eaLnBrk="1" hangingPunct="1"/>
            <a:r>
              <a:rPr lang="fa-IR" altLang="en-US" dirty="0" smtClean="0"/>
              <a:t>نیاز به اتاق ایزوله فقط در صورت وجود بیماریهای منتقله از طریق </a:t>
            </a:r>
            <a:r>
              <a:rPr lang="en-US" altLang="en-US" dirty="0" smtClean="0"/>
              <a:t>airborne</a:t>
            </a:r>
            <a:r>
              <a:rPr lang="fa-IR" altLang="en-US" dirty="0" smtClean="0"/>
              <a:t> مانند </a:t>
            </a:r>
            <a:r>
              <a:rPr lang="fa-IR" altLang="en-US" u="sng" dirty="0" smtClean="0">
                <a:solidFill>
                  <a:srgbClr val="FF0000"/>
                </a:solidFill>
              </a:rPr>
              <a:t>آبله مرغان، سل، سرخک </a:t>
            </a:r>
            <a:r>
              <a:rPr lang="fa-IR" altLang="en-US" dirty="0" smtClean="0"/>
              <a:t>و احتمالاً </a:t>
            </a:r>
            <a:r>
              <a:rPr lang="fa-IR" altLang="en-US" u="sng" dirty="0" smtClean="0">
                <a:solidFill>
                  <a:srgbClr val="FF0000"/>
                </a:solidFill>
              </a:rPr>
              <a:t>آنفلوانزا </a:t>
            </a:r>
            <a:r>
              <a:rPr lang="fa-IR" altLang="en-US" dirty="0" smtClean="0"/>
              <a:t>وجود خواهد داشت. </a:t>
            </a:r>
            <a:endParaRPr lang="en-US" altLang="en-US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7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/>
            <a:r>
              <a:rPr lang="fa-IR" altLang="en-US" sz="5400" dirty="0" smtClean="0"/>
              <a:t>مسایل مربوط به پرسنل بخش </a:t>
            </a:r>
            <a:r>
              <a:rPr lang="en-US" altLang="en-US" sz="5400" dirty="0" smtClean="0"/>
              <a:t>NICU</a:t>
            </a:r>
            <a:r>
              <a:rPr lang="fa-IR" altLang="en-US" sz="5400" dirty="0" smtClean="0"/>
              <a:t> :</a:t>
            </a:r>
            <a:endParaRPr lang="en-US" altLang="en-US" sz="5400" dirty="0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rtl="1" eaLnBrk="1" hangingPunct="1">
              <a:lnSpc>
                <a:spcPct val="80000"/>
              </a:lnSpc>
            </a:pPr>
            <a:r>
              <a:rPr lang="fa-IR" altLang="en-US" sz="2400" smtClean="0"/>
              <a:t>به ازای هر 8-6 نوزاد، یک نفر و در </a:t>
            </a:r>
            <a:r>
              <a:rPr lang="en-US" altLang="en-US" sz="2400" smtClean="0"/>
              <a:t>NICU</a:t>
            </a:r>
            <a:r>
              <a:rPr lang="fa-IR" altLang="en-US" sz="2400" smtClean="0"/>
              <a:t> ها، به ازای هر 3-2 نوزاد یک پرسنل ورزیده موجود باشد.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400" smtClean="0"/>
              <a:t>پرسنل بخش های </a:t>
            </a:r>
            <a:r>
              <a:rPr lang="en-US" altLang="en-US" sz="2400" smtClean="0"/>
              <a:t>NICU</a:t>
            </a:r>
            <a:r>
              <a:rPr lang="fa-IR" altLang="en-US" sz="2400" smtClean="0"/>
              <a:t> باید پیش از شروع بکار از نظر سوابق بیماری های قبلی یا عدم ابتلا به برخی از بیماریها (مانند سرخجه)، مورد مصاحبه و بررسی قرار گیرند.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400" smtClean="0"/>
              <a:t>پرسنلی که دچار عفونت های تنفسی فعال هستند، بهتر است تا زمان بهبودی در </a:t>
            </a:r>
            <a:r>
              <a:rPr lang="en-US" altLang="en-US" sz="2400" smtClean="0"/>
              <a:t>NICU</a:t>
            </a:r>
            <a:r>
              <a:rPr lang="fa-IR" altLang="en-US" sz="2400" smtClean="0"/>
              <a:t> کار نکنند.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400" smtClean="0"/>
              <a:t>پرسنلی که دچار درماتیت شدید دستها هستند، باید از تماس با نوزادان خودداری کنند.</a:t>
            </a:r>
          </a:p>
          <a:p>
            <a:pPr algn="r" rtl="1" eaLnBrk="1" hangingPunct="1">
              <a:lnSpc>
                <a:spcPct val="80000"/>
              </a:lnSpc>
            </a:pPr>
            <a:r>
              <a:rPr lang="fa-IR" altLang="en-US" sz="2400" smtClean="0"/>
              <a:t> پرسنلی که دچار تبخال دهانی یا لب هستند، باید از ماسک صورت استفاده نمایند.</a:t>
            </a:r>
            <a:endParaRPr lang="en-US" altLang="en-US" sz="240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8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/>
            <a:r>
              <a:rPr lang="fa-IR" altLang="en-US" smtClean="0"/>
              <a:t>مشخصات کلی </a:t>
            </a:r>
            <a:r>
              <a:rPr lang="en-US" altLang="en-US" smtClean="0"/>
              <a:t>NICU</a:t>
            </a:r>
            <a:r>
              <a:rPr lang="fa-IR" altLang="en-US" smtClean="0"/>
              <a:t> :</a:t>
            </a:r>
            <a:endParaRPr lang="en-US" alt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rtl="1" eaLnBrk="1" hangingPunct="1">
              <a:lnSpc>
                <a:spcPct val="90000"/>
              </a:lnSpc>
            </a:pPr>
            <a:r>
              <a:rPr lang="fa-IR" altLang="en-US" smtClean="0"/>
              <a:t>در کلیه بخشهای نوزادان و </a:t>
            </a:r>
            <a:r>
              <a:rPr lang="en-US" altLang="en-US" smtClean="0"/>
              <a:t>NICU</a:t>
            </a:r>
            <a:r>
              <a:rPr lang="fa-IR" altLang="en-US" smtClean="0"/>
              <a:t> ها باید سینک و وسایل دستشویی مناسب در نقاط مختلف بخش و بخصوص ورودی بخش موجود باشد.</a:t>
            </a:r>
          </a:p>
          <a:p>
            <a:pPr algn="r" rtl="1" eaLnBrk="1" hangingPunct="1">
              <a:lnSpc>
                <a:spcPct val="90000"/>
              </a:lnSpc>
            </a:pPr>
            <a:r>
              <a:rPr lang="fa-IR" altLang="en-US" smtClean="0"/>
              <a:t>از شلوغی بیش از حد بخش های </a:t>
            </a:r>
            <a:r>
              <a:rPr lang="en-US" altLang="en-US" smtClean="0"/>
              <a:t>NICU</a:t>
            </a:r>
            <a:r>
              <a:rPr lang="fa-IR" altLang="en-US" smtClean="0"/>
              <a:t>  و نرسری باید اجتناب کرد.</a:t>
            </a:r>
          </a:p>
          <a:p>
            <a:pPr algn="r" rtl="1" eaLnBrk="1" hangingPunct="1">
              <a:lnSpc>
                <a:spcPct val="90000"/>
              </a:lnSpc>
            </a:pPr>
            <a:r>
              <a:rPr lang="fa-IR" altLang="en-US" smtClean="0"/>
              <a:t>برنامه ملاقات نوزادان باید از قبل کاملاً مشخص و به دقت نظارت گردد.</a:t>
            </a:r>
          </a:p>
          <a:p>
            <a:pPr algn="r" rtl="1" eaLnBrk="1" hangingPunct="1">
              <a:lnSpc>
                <a:spcPct val="90000"/>
              </a:lnSpc>
            </a:pPr>
            <a:r>
              <a:rPr lang="fa-IR" altLang="en-US" smtClean="0"/>
              <a:t>نیازی به استریل کردن روتین ملحفه ها برای نوزادان نیست.</a:t>
            </a:r>
            <a:endParaRPr lang="en-US" altLang="en-US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5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88720"/>
            <a:ext cx="7707086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18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rtl="1" eaLnBrk="1" hangingPunct="1"/>
            <a:r>
              <a:rPr lang="fa-IR" smtClean="0"/>
              <a:t>مقدمه</a:t>
            </a:r>
            <a:endParaRPr 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 eaLnBrk="1" hangingPunct="1">
              <a:buFont typeface="Wingdings" pitchFamily="2" charset="2"/>
              <a:buChar char="v"/>
            </a:pPr>
            <a:r>
              <a:rPr lang="ar-SA" sz="2400" b="1" dirty="0" smtClean="0"/>
              <a:t>اصول کنترل عفونت در بخش های ویژه از اهمیت خاصی برخوردار است زیرا مراجعه کنندگان به این واحد ها در واقع پر خطر ترین بیماران خواهند بود.</a:t>
            </a:r>
            <a:r>
              <a:rPr lang="fa-IR" sz="2400" b="1" dirty="0" smtClean="0"/>
              <a:t> </a:t>
            </a:r>
          </a:p>
          <a:p>
            <a:pPr algn="r" rtl="1" eaLnBrk="1" hangingPunct="1">
              <a:buFont typeface="Wingdings" pitchFamily="2" charset="2"/>
              <a:buChar char="v"/>
            </a:pPr>
            <a:r>
              <a:rPr lang="ar-SA" sz="2400" b="1" dirty="0" smtClean="0"/>
              <a:t>خطر عفونت یا عوارض و واکنش های ناخواسته با </a:t>
            </a:r>
            <a:r>
              <a:rPr lang="fa-IR" sz="2400" b="1" dirty="0" smtClean="0"/>
              <a:t>ر</a:t>
            </a:r>
            <a:r>
              <a:rPr lang="ar-SA" sz="2400" b="1" dirty="0" smtClean="0"/>
              <a:t>عایت جدی روش اسپتیک و اقدامات لازم برای ضد عفونی کردن وسایل وارزیابی د قیق همه وسایل واعمالی که باعث آلودگی باکتریال یا شیمیایی میگردند،</a:t>
            </a:r>
            <a:r>
              <a:rPr lang="fa-IR" sz="2400" b="1" dirty="0" smtClean="0"/>
              <a:t> </a:t>
            </a:r>
            <a:r>
              <a:rPr lang="ar-SA" sz="2400" b="1" dirty="0" smtClean="0"/>
              <a:t>می تواند کاهش پیدا کند. </a:t>
            </a:r>
            <a:endParaRPr lang="fa-IR" sz="2400" b="1" dirty="0" smtClean="0"/>
          </a:p>
          <a:p>
            <a:pPr algn="r" rtl="1" eaLnBrk="1" hangingPunct="1">
              <a:buFont typeface="Wingdings" pitchFamily="2" charset="2"/>
              <a:buChar char="v"/>
            </a:pPr>
            <a:r>
              <a:rPr lang="ar-SA" sz="2400" b="1" dirty="0" smtClean="0"/>
              <a:t>واحد های ویژه</a:t>
            </a:r>
            <a:r>
              <a:rPr lang="fa-IR" sz="2400" b="1" dirty="0" smtClean="0"/>
              <a:t> </a:t>
            </a:r>
            <a:r>
              <a:rPr lang="ar-SA" sz="2400" b="1" dirty="0" smtClean="0"/>
              <a:t>ای که در اقدامات پیشگیری</a:t>
            </a:r>
            <a:r>
              <a:rPr lang="fa-IR" sz="2400" b="1" dirty="0" smtClean="0"/>
              <a:t> و </a:t>
            </a:r>
            <a:r>
              <a:rPr lang="ar-SA" sz="2400" b="1" dirty="0" smtClean="0"/>
              <a:t>کنترل عفونت مد نظر قرار گرفته است شامل مراکز دندانپزشکی، دیالیز، آندوسکوپی،</a:t>
            </a:r>
            <a:r>
              <a:rPr lang="fa-IR" sz="2400" b="1" dirty="0" smtClean="0"/>
              <a:t>  </a:t>
            </a:r>
            <a:r>
              <a:rPr lang="ar-SA" sz="2400" b="1" dirty="0" smtClean="0"/>
              <a:t>بخشهای </a:t>
            </a:r>
            <a:r>
              <a:rPr lang="en-AU" sz="2400" b="1" dirty="0" smtClean="0"/>
              <a:t>ICU</a:t>
            </a:r>
            <a:r>
              <a:rPr lang="ar-SA" sz="2400" b="1" dirty="0" smtClean="0"/>
              <a:t> واتاق عمل می شود.</a:t>
            </a:r>
            <a:endParaRPr lang="en-US" sz="2400" b="1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508999-C1EA-4BE1-836C-D50B1049894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9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 eaLnBrk="1" hangingPunct="1"/>
            <a:r>
              <a:rPr lang="ar-SA" smtClean="0"/>
              <a:t>کنترل وپیشگیری عفونت در بخش های ویژه</a:t>
            </a:r>
            <a:r>
              <a:rPr lang="en-US" smtClean="0"/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r" rtl="1" eaLnBrk="1" hangingPunct="1"/>
            <a:r>
              <a:rPr lang="ar-SA" smtClean="0"/>
              <a:t>مسایل مربوط به محیط بخش</a:t>
            </a:r>
            <a:endParaRPr lang="fa-IR" smtClean="0"/>
          </a:p>
          <a:p>
            <a:pPr algn="r" rtl="1" eaLnBrk="1" hangingPunct="1"/>
            <a:r>
              <a:rPr lang="ar-SA" smtClean="0"/>
              <a:t>مسایل مربوط به دستگاه های مورد استفاده</a:t>
            </a:r>
            <a:endParaRPr lang="fa-IR" smtClean="0"/>
          </a:p>
          <a:p>
            <a:pPr algn="r" rtl="1" eaLnBrk="1" hangingPunct="1"/>
            <a:r>
              <a:rPr lang="ar-SA" smtClean="0"/>
              <a:t>مسایل مربوط به کارکنان</a:t>
            </a:r>
            <a:endParaRPr lang="fa-IR" smtClean="0"/>
          </a:p>
          <a:p>
            <a:pPr algn="r" rtl="1" eaLnBrk="1" hangingPunct="1"/>
            <a:r>
              <a:rPr lang="ar-SA" smtClean="0"/>
              <a:t>مسایل مربوط به بیماران</a:t>
            </a:r>
            <a:r>
              <a:rPr lang="fa-IR" smtClean="0"/>
              <a:t> </a:t>
            </a:r>
            <a:endParaRPr lang="en-US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508999-C1EA-4BE1-836C-D50B1049894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5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rtl="1" eaLnBrk="1" hangingPunct="1"/>
            <a:r>
              <a:rPr lang="ar-SA" sz="5400" dirty="0" smtClean="0"/>
              <a:t>مسایل مربوط به محیط بخش</a:t>
            </a:r>
            <a:endParaRPr lang="en-US" sz="5400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r" rtl="1" eaLnBrk="1" hangingPunct="1"/>
            <a:r>
              <a:rPr lang="fa-IR" dirty="0" smtClean="0"/>
              <a:t> </a:t>
            </a:r>
            <a:r>
              <a:rPr lang="ar-SA" dirty="0" smtClean="0"/>
              <a:t>ساختارفیزیکی در</a:t>
            </a:r>
            <a:r>
              <a:rPr lang="fa-IR" dirty="0" smtClean="0"/>
              <a:t>:</a:t>
            </a:r>
          </a:p>
          <a:p>
            <a:pPr algn="r" rtl="1" eaLnBrk="1" hangingPunct="1"/>
            <a:r>
              <a:rPr lang="ar-SA" dirty="0" smtClean="0"/>
              <a:t> رعایت وجود فضای کافی بین تخت ها، </a:t>
            </a:r>
            <a:endParaRPr lang="fa-IR" dirty="0" smtClean="0"/>
          </a:p>
          <a:p>
            <a:pPr algn="r" rtl="1" eaLnBrk="1" hangingPunct="1"/>
            <a:r>
              <a:rPr lang="ar-SA" dirty="0" smtClean="0"/>
              <a:t>وجود اتاق های مجزا،</a:t>
            </a:r>
            <a:endParaRPr lang="fa-IR" dirty="0" smtClean="0"/>
          </a:p>
          <a:p>
            <a:pPr algn="r" rtl="1" eaLnBrk="1" hangingPunct="1"/>
            <a:r>
              <a:rPr lang="fa-IR" dirty="0" smtClean="0"/>
              <a:t> </a:t>
            </a:r>
            <a:r>
              <a:rPr lang="ar-SA" dirty="0" smtClean="0"/>
              <a:t>نصب و تع</a:t>
            </a:r>
            <a:r>
              <a:rPr lang="fa-IR" dirty="0" err="1" smtClean="0"/>
              <a:t>بیه</a:t>
            </a:r>
            <a:r>
              <a:rPr lang="ar-SA" dirty="0" smtClean="0"/>
              <a:t> دستشویی </a:t>
            </a:r>
            <a:endParaRPr lang="fa-IR" dirty="0" smtClean="0"/>
          </a:p>
          <a:p>
            <a:pPr algn="r" rtl="1" eaLnBrk="1" hangingPunct="1"/>
            <a:r>
              <a:rPr lang="ar-SA" dirty="0" smtClean="0"/>
              <a:t>در نظر گرفتن اتاق ایزوله، تریتمنت، توالت ها، </a:t>
            </a:r>
            <a:endParaRPr lang="fa-IR" dirty="0" smtClean="0"/>
          </a:p>
          <a:p>
            <a:pPr algn="r" rtl="1" eaLnBrk="1" hangingPunct="1"/>
            <a:r>
              <a:rPr lang="ar-SA" dirty="0" smtClean="0"/>
              <a:t>نحوه رفت و آمد</a:t>
            </a:r>
            <a:r>
              <a:rPr lang="fa-IR" dirty="0" smtClean="0"/>
              <a:t> </a:t>
            </a:r>
            <a:r>
              <a:rPr lang="ar-SA" dirty="0" smtClean="0"/>
              <a:t>و</a:t>
            </a:r>
            <a:r>
              <a:rPr lang="fa-IR" dirty="0" smtClean="0"/>
              <a:t> </a:t>
            </a:r>
            <a:r>
              <a:rPr lang="ar-SA" dirty="0" smtClean="0"/>
              <a:t>نظا فت،</a:t>
            </a:r>
            <a:endParaRPr lang="fa-IR" dirty="0" smtClean="0"/>
          </a:p>
          <a:p>
            <a:pPr algn="r" rtl="1" eaLnBrk="1" hangingPunct="1"/>
            <a:r>
              <a:rPr lang="ar-SA" dirty="0" smtClean="0"/>
              <a:t> تهویه و لوازم </a:t>
            </a:r>
            <a:r>
              <a:rPr lang="fa-IR" dirty="0" smtClean="0"/>
              <a:t>و </a:t>
            </a:r>
            <a:r>
              <a:rPr lang="ar-SA" dirty="0" smtClean="0"/>
              <a:t>تجهیزات</a:t>
            </a: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508999-C1EA-4BE1-836C-D50B1049894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3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 eaLnBrk="1" hangingPunct="1"/>
            <a:r>
              <a:rPr lang="ar-SA" sz="4800" dirty="0" smtClean="0"/>
              <a:t>مسایل مربوط به دستگاه های مورد استفاده</a:t>
            </a:r>
            <a:endParaRPr lang="en-US" sz="4800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r" rtl="1" eaLnBrk="1" hangingPunct="1"/>
            <a:r>
              <a:rPr lang="fa-IR" smtClean="0"/>
              <a:t> </a:t>
            </a:r>
            <a:r>
              <a:rPr lang="ar-SA" smtClean="0"/>
              <a:t>پرسنل مشخص و آموزش دیده مسئولیت استفاده از دستگاه ها را به عهده داشته باشند .</a:t>
            </a:r>
            <a:endParaRPr lang="fa-IR" smtClean="0"/>
          </a:p>
          <a:p>
            <a:pPr algn="r" rtl="1" eaLnBrk="1" hangingPunct="1"/>
            <a:r>
              <a:rPr lang="fa-IR" smtClean="0"/>
              <a:t> </a:t>
            </a:r>
            <a:r>
              <a:rPr lang="ar-SA" smtClean="0"/>
              <a:t>اصول تمیز کردن</a:t>
            </a:r>
            <a:r>
              <a:rPr lang="fa-IR" smtClean="0"/>
              <a:t>  </a:t>
            </a:r>
            <a:r>
              <a:rPr lang="en-AU" smtClean="0"/>
              <a:t>Cleaning</a:t>
            </a:r>
            <a:r>
              <a:rPr lang="fa-IR" smtClean="0"/>
              <a:t>  </a:t>
            </a:r>
            <a:r>
              <a:rPr lang="ar-SA" smtClean="0"/>
              <a:t>اعم از سطوح خارجی وداخلی</a:t>
            </a:r>
            <a:endParaRPr lang="fa-IR" smtClean="0"/>
          </a:p>
          <a:p>
            <a:pPr algn="r" rtl="1" eaLnBrk="1" hangingPunct="1"/>
            <a:r>
              <a:rPr lang="fa-IR" smtClean="0"/>
              <a:t> </a:t>
            </a:r>
            <a:r>
              <a:rPr lang="ar-SA" smtClean="0"/>
              <a:t>استریل کردن و ضد عفونی کردن </a:t>
            </a:r>
            <a:r>
              <a:rPr lang="en-AU" smtClean="0"/>
              <a:t>Strilization &amp; Disinfection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508999-C1EA-4BE1-836C-D50B1049894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>
          <a:xfrm>
            <a:off x="1115616" y="5229200"/>
            <a:ext cx="7239000" cy="1143000"/>
          </a:xfrm>
        </p:spPr>
        <p:txBody>
          <a:bodyPr/>
          <a:lstStyle/>
          <a:p>
            <a:pPr algn="ctr" rtl="1" eaLnBrk="1" hangingPunct="1"/>
            <a:r>
              <a:rPr lang="ar-SA" sz="6600" dirty="0" smtClean="0"/>
              <a:t>مسایل مربوط به کارکنان</a:t>
            </a:r>
            <a:endParaRPr lang="en-US" sz="6600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 eaLnBrk="1" hangingPunct="1"/>
            <a:r>
              <a:rPr lang="ar-SA" sz="3200" smtClean="0"/>
              <a:t>نظارت بر رعایت احتیاطات لازم بر حسب موازین استاندارد</a:t>
            </a:r>
            <a:endParaRPr lang="fa-IR" sz="3200" smtClean="0"/>
          </a:p>
          <a:p>
            <a:pPr algn="r" rtl="1" eaLnBrk="1" hangingPunct="1"/>
            <a:r>
              <a:rPr lang="ar-SA" sz="3200" smtClean="0"/>
              <a:t>آموزش دوره ای ممتد بر اساس دستورالعمل کنترل عفونت برای پرسنل درگیر </a:t>
            </a:r>
            <a:endParaRPr lang="fa-IR" sz="3200" smtClean="0"/>
          </a:p>
          <a:p>
            <a:pPr algn="r" rtl="1" eaLnBrk="1" hangingPunct="1"/>
            <a:r>
              <a:rPr lang="ar-SA" sz="3200" smtClean="0"/>
              <a:t>بهره مند شدن همه پرسنل از وسایل وامکا نات حفاظتی و امنیتی </a:t>
            </a:r>
            <a:endParaRPr lang="en-US" sz="320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508999-C1EA-4BE1-836C-D50B1049894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8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 eaLnBrk="1" hangingPunct="1"/>
            <a:r>
              <a:rPr lang="fa-IR" smtClean="0"/>
              <a:t>مسایل مربوط به کارکنان بخش </a:t>
            </a:r>
            <a:r>
              <a:rPr lang="en-US" smtClean="0"/>
              <a:t>ICU</a:t>
            </a:r>
            <a:r>
              <a:rPr lang="fa-IR" smtClean="0"/>
              <a:t> :</a:t>
            </a:r>
            <a:endParaRPr lang="en-US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838200"/>
            <a:ext cx="8219256" cy="4419600"/>
          </a:xfrm>
        </p:spPr>
        <p:txBody>
          <a:bodyPr/>
          <a:lstStyle/>
          <a:p>
            <a:pPr algn="r" rtl="1" eaLnBrk="1" hangingPunct="1">
              <a:lnSpc>
                <a:spcPct val="150000"/>
              </a:lnSpc>
            </a:pPr>
            <a:r>
              <a:rPr lang="fa-IR" b="1" smtClean="0"/>
              <a:t>برای مراقبت های روتین کفش و کلاه لازم نیست.</a:t>
            </a:r>
          </a:p>
          <a:p>
            <a:pPr algn="r" rtl="1" eaLnBrk="1" hangingPunct="1">
              <a:lnSpc>
                <a:spcPct val="150000"/>
              </a:lnSpc>
            </a:pPr>
            <a:r>
              <a:rPr lang="fa-IR" b="1" smtClean="0"/>
              <a:t>تمام پرسنل </a:t>
            </a:r>
            <a:r>
              <a:rPr lang="en-US" b="1" smtClean="0"/>
              <a:t>ICU</a:t>
            </a:r>
            <a:r>
              <a:rPr lang="fa-IR" b="1" smtClean="0"/>
              <a:t> باید قبل از شروع بکار واکسن هپاتیت </a:t>
            </a:r>
            <a:r>
              <a:rPr lang="en-US" b="1" smtClean="0"/>
              <a:t>B</a:t>
            </a:r>
            <a:r>
              <a:rPr lang="fa-IR" b="1" smtClean="0"/>
              <a:t> بزنند.</a:t>
            </a:r>
          </a:p>
          <a:p>
            <a:pPr algn="r" rtl="1" eaLnBrk="1" hangingPunct="1">
              <a:lnSpc>
                <a:spcPct val="150000"/>
              </a:lnSpc>
            </a:pPr>
            <a:r>
              <a:rPr lang="fa-IR" b="1" smtClean="0"/>
              <a:t> آموزشهای رسمی و غیر رسمی در فرصتهای مختلف و به شیوه های مختلف بایستی به پرسنل </a:t>
            </a:r>
            <a:r>
              <a:rPr lang="en-US" b="1" smtClean="0"/>
              <a:t>ICU</a:t>
            </a:r>
            <a:r>
              <a:rPr lang="fa-IR" b="1" smtClean="0"/>
              <a:t>  داده شود.</a:t>
            </a:r>
            <a:endParaRPr lang="en-US" b="1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508999-C1EA-4BE1-836C-D50B1049894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6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TM01859868[[fn=Thermal]]</Template>
  <TotalTime>630</TotalTime>
  <Words>1528</Words>
  <Application>Microsoft Office PowerPoint</Application>
  <PresentationFormat>On-screen Show (4:3)</PresentationFormat>
  <Paragraphs>197</Paragraphs>
  <Slides>33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Times New Roman</vt:lpstr>
      <vt:lpstr>Wingdings</vt:lpstr>
      <vt:lpstr>Thermal</vt:lpstr>
      <vt:lpstr>Capsules</vt:lpstr>
      <vt:lpstr>PowerPoint Presentation</vt:lpstr>
      <vt:lpstr>اقدامات پیشگیری از عفونت در بخشهای ویژه</vt:lpstr>
      <vt:lpstr>اهداف کنترل عفونت </vt:lpstr>
      <vt:lpstr>مقدمه</vt:lpstr>
      <vt:lpstr>کنترل وپیشگیری عفونت در بخش های ویژه </vt:lpstr>
      <vt:lpstr>مسایل مربوط به محیط بخش</vt:lpstr>
      <vt:lpstr>مسایل مربوط به دستگاه های مورد استفاده</vt:lpstr>
      <vt:lpstr>مسایل مربوط به کارکنان</vt:lpstr>
      <vt:lpstr>مسایل مربوط به کارکنان بخش ICU :</vt:lpstr>
      <vt:lpstr>مسایل مربوط به بیماران </vt:lpstr>
      <vt:lpstr>مسایل مربوط به بیماران</vt:lpstr>
      <vt:lpstr>مسایل مربوط به بیمار در بخش ICU :</vt:lpstr>
      <vt:lpstr>مسایل مربوط به بیمار در بخش ICU</vt:lpstr>
      <vt:lpstr>مسایل مربوط به کارکنان بخش ICU :</vt:lpstr>
      <vt:lpstr>کنترل و پیشگیری از عفونت در ICU :</vt:lpstr>
      <vt:lpstr>بیمارانی که در ICUبه توجه بیشتر نیاز دارند. </vt:lpstr>
      <vt:lpstr>فاکتورهای تاثیر گذار بر افزایش عفونت درICU </vt:lpstr>
      <vt:lpstr>PowerPoint Presentation</vt:lpstr>
      <vt:lpstr>PowerPoint Presentation</vt:lpstr>
      <vt:lpstr>PowerPoint Presentation</vt:lpstr>
      <vt:lpstr>PowerPoint Presentation</vt:lpstr>
      <vt:lpstr>شستن دستها</vt:lpstr>
      <vt:lpstr>PowerPoint Presentation</vt:lpstr>
      <vt:lpstr>پيشگيري از پنوموني  مرتبط با ونتيلاتورهاي مكانيكي</vt:lpstr>
      <vt:lpstr>اصول كلي در پيشگيري ازعبارتست از :  </vt:lpstr>
      <vt:lpstr>پيشگيري از عفونتهاي خون</vt:lpstr>
      <vt:lpstr>اصول كلي پيشگيري از عفونتهاي خوني در بخش مراقبت ويژه عبارتست از :</vt:lpstr>
      <vt:lpstr>پيشگيري از عفونت  محل عمل جراحي  </vt:lpstr>
      <vt:lpstr>مروری بر اقدامات شایع در بخشهای NICU :</vt:lpstr>
      <vt:lpstr>اصول کلی کنترل عفونت در NICU :</vt:lpstr>
      <vt:lpstr>مسایل مربوط به پرسنل بخش NICU :</vt:lpstr>
      <vt:lpstr>مشخصات کلی NICU 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vahedi</dc:creator>
  <cp:lastModifiedBy>Windows User</cp:lastModifiedBy>
  <cp:revision>67</cp:revision>
  <cp:lastPrinted>2015-01-17T04:30:32Z</cp:lastPrinted>
  <dcterms:created xsi:type="dcterms:W3CDTF">2015-01-15T20:22:52Z</dcterms:created>
  <dcterms:modified xsi:type="dcterms:W3CDTF">2020-11-06T12:44:01Z</dcterms:modified>
</cp:coreProperties>
</file>